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handoutMasterIdLst>
    <p:handoutMasterId r:id="rId4"/>
  </p:handoutMasterIdLst>
  <p:sldIdLst>
    <p:sldId id="294" r:id="rId2"/>
  </p:sldIdLst>
  <p:sldSz cx="32918400" cy="21945600"/>
  <p:notesSz cx="32462788" cy="43435588"/>
  <p:defaultTextStyle>
    <a:defPPr>
      <a:defRPr lang="en-US"/>
    </a:defPPr>
    <a:lvl1pPr marL="0" algn="l" defTabSz="3134552" rtl="0" eaLnBrk="1" latinLnBrk="0" hangingPunct="1">
      <a:defRPr sz="6142" kern="1200">
        <a:solidFill>
          <a:schemeClr val="tx1"/>
        </a:solidFill>
        <a:latin typeface="+mn-lt"/>
        <a:ea typeface="+mn-ea"/>
        <a:cs typeface="+mn-cs"/>
      </a:defRPr>
    </a:lvl1pPr>
    <a:lvl2pPr marL="1567277" algn="l" defTabSz="3134552" rtl="0" eaLnBrk="1" latinLnBrk="0" hangingPunct="1">
      <a:defRPr sz="6142" kern="1200">
        <a:solidFill>
          <a:schemeClr val="tx1"/>
        </a:solidFill>
        <a:latin typeface="+mn-lt"/>
        <a:ea typeface="+mn-ea"/>
        <a:cs typeface="+mn-cs"/>
      </a:defRPr>
    </a:lvl2pPr>
    <a:lvl3pPr marL="3134552" algn="l" defTabSz="3134552" rtl="0" eaLnBrk="1" latinLnBrk="0" hangingPunct="1">
      <a:defRPr sz="6142" kern="1200">
        <a:solidFill>
          <a:schemeClr val="tx1"/>
        </a:solidFill>
        <a:latin typeface="+mn-lt"/>
        <a:ea typeface="+mn-ea"/>
        <a:cs typeface="+mn-cs"/>
      </a:defRPr>
    </a:lvl3pPr>
    <a:lvl4pPr marL="4701829" algn="l" defTabSz="3134552" rtl="0" eaLnBrk="1" latinLnBrk="0" hangingPunct="1">
      <a:defRPr sz="6142" kern="1200">
        <a:solidFill>
          <a:schemeClr val="tx1"/>
        </a:solidFill>
        <a:latin typeface="+mn-lt"/>
        <a:ea typeface="+mn-ea"/>
        <a:cs typeface="+mn-cs"/>
      </a:defRPr>
    </a:lvl4pPr>
    <a:lvl5pPr marL="6269105" algn="l" defTabSz="3134552" rtl="0" eaLnBrk="1" latinLnBrk="0" hangingPunct="1">
      <a:defRPr sz="6142" kern="1200">
        <a:solidFill>
          <a:schemeClr val="tx1"/>
        </a:solidFill>
        <a:latin typeface="+mn-lt"/>
        <a:ea typeface="+mn-ea"/>
        <a:cs typeface="+mn-cs"/>
      </a:defRPr>
    </a:lvl5pPr>
    <a:lvl6pPr marL="7836382" algn="l" defTabSz="3134552" rtl="0" eaLnBrk="1" latinLnBrk="0" hangingPunct="1">
      <a:defRPr sz="6142" kern="1200">
        <a:solidFill>
          <a:schemeClr val="tx1"/>
        </a:solidFill>
        <a:latin typeface="+mn-lt"/>
        <a:ea typeface="+mn-ea"/>
        <a:cs typeface="+mn-cs"/>
      </a:defRPr>
    </a:lvl6pPr>
    <a:lvl7pPr marL="9403659" algn="l" defTabSz="3134552" rtl="0" eaLnBrk="1" latinLnBrk="0" hangingPunct="1">
      <a:defRPr sz="6142" kern="1200">
        <a:solidFill>
          <a:schemeClr val="tx1"/>
        </a:solidFill>
        <a:latin typeface="+mn-lt"/>
        <a:ea typeface="+mn-ea"/>
        <a:cs typeface="+mn-cs"/>
      </a:defRPr>
    </a:lvl7pPr>
    <a:lvl8pPr marL="10970935" algn="l" defTabSz="3134552" rtl="0" eaLnBrk="1" latinLnBrk="0" hangingPunct="1">
      <a:defRPr sz="6142" kern="1200">
        <a:solidFill>
          <a:schemeClr val="tx1"/>
        </a:solidFill>
        <a:latin typeface="+mn-lt"/>
        <a:ea typeface="+mn-ea"/>
        <a:cs typeface="+mn-cs"/>
      </a:defRPr>
    </a:lvl8pPr>
    <a:lvl9pPr marL="12538212" algn="l" defTabSz="3134552" rtl="0" eaLnBrk="1" latinLnBrk="0" hangingPunct="1">
      <a:defRPr sz="614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userDrawn="1">
          <p15:clr>
            <a:srgbClr val="A4A3A4"/>
          </p15:clr>
        </p15:guide>
        <p15:guide id="2" orient="horz" pos="192" userDrawn="1">
          <p15:clr>
            <a:srgbClr val="A4A3A4"/>
          </p15:clr>
        </p15:guide>
        <p15:guide id="3" orient="horz" pos="13440" userDrawn="1">
          <p15:clr>
            <a:srgbClr val="A4A3A4"/>
          </p15:clr>
        </p15:guide>
        <p15:guide id="4" orient="horz" userDrawn="1">
          <p15:clr>
            <a:srgbClr val="A4A3A4"/>
          </p15:clr>
        </p15:guide>
        <p15:guide id="5" pos="5031" userDrawn="1">
          <p15:clr>
            <a:srgbClr val="A4A3A4"/>
          </p15:clr>
        </p15:guide>
        <p15:guide id="6" pos="15678" userDrawn="1">
          <p15:clr>
            <a:srgbClr val="A4A3A4"/>
          </p15:clr>
        </p15:guide>
        <p15:guide id="7" pos="5312" userDrawn="1">
          <p15:clr>
            <a:srgbClr val="A4A3A4"/>
          </p15:clr>
        </p15:guide>
        <p15:guide id="8" pos="15437" userDrawn="1">
          <p15:clr>
            <a:srgbClr val="A4A3A4"/>
          </p15:clr>
        </p15:guide>
        <p15:guide id="9" pos="20498" userDrawn="1">
          <p15:clr>
            <a:srgbClr val="A4A3A4"/>
          </p15:clr>
        </p15:guide>
        <p15:guide id="10" pos="245" userDrawn="1">
          <p15:clr>
            <a:srgbClr val="A4A3A4"/>
          </p15:clr>
        </p15:guide>
      </p15:sldGuideLst>
    </p:ext>
    <p:ext uri="{2D200454-40CA-4A62-9FC3-DE9A4176ACB9}">
      <p15:notesGuideLst xmlns:p15="http://schemas.microsoft.com/office/powerpoint/2012/main">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700"/>
    <a:srgbClr val="EAAA00"/>
    <a:srgbClr val="F3F5FA"/>
    <a:srgbClr val="CDD2DE"/>
    <a:srgbClr val="E3E9E5"/>
    <a:srgbClr val="3B7193"/>
    <a:srgbClr val="2C556E"/>
    <a:srgbClr val="E7E7E5"/>
    <a:srgbClr val="E4E7E8"/>
    <a:srgbClr val="EDE8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7" autoAdjust="0"/>
    <p:restoredTop sz="94367" autoAdjust="0"/>
  </p:normalViewPr>
  <p:slideViewPr>
    <p:cSldViewPr snapToGrid="0" snapToObjects="1" showGuides="1">
      <p:cViewPr>
        <p:scale>
          <a:sx n="34" d="100"/>
          <a:sy n="34" d="100"/>
        </p:scale>
        <p:origin x="444" y="64"/>
      </p:cViewPr>
      <p:guideLst>
        <p:guide orient="horz" pos="2212"/>
        <p:guide orient="horz" pos="192"/>
        <p:guide orient="horz" pos="13440"/>
        <p:guide orient="horz"/>
        <p:guide pos="5031"/>
        <p:guide pos="15678"/>
        <p:guide pos="5312"/>
        <p:guide pos="15437"/>
        <p:guide pos="20498"/>
        <p:guide pos="24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7" d="100"/>
          <a:sy n="17" d="100"/>
        </p:scale>
        <p:origin x="2848" y="32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6838" cy="21780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18388013" y="0"/>
            <a:ext cx="14066837" cy="2178050"/>
          </a:xfrm>
          <a:prstGeom prst="rect">
            <a:avLst/>
          </a:prstGeom>
        </p:spPr>
        <p:txBody>
          <a:bodyPr vert="horz" lIns="91440" tIns="45720" rIns="91440" bIns="45720" rtlCol="0"/>
          <a:lstStyle>
            <a:lvl1pPr algn="r">
              <a:defRPr sz="1200"/>
            </a:lvl1pPr>
          </a:lstStyle>
          <a:p>
            <a:fld id="{875D823D-DB24-064F-BB6B-CACEDB2917BA}" type="datetimeFigureOut">
              <a:rPr lang="en-US" smtClean="0"/>
              <a:t>4/24/2017</a:t>
            </a:fld>
            <a:endParaRPr lang="en-US"/>
          </a:p>
        </p:txBody>
      </p:sp>
      <p:sp>
        <p:nvSpPr>
          <p:cNvPr id="4" name="Footer Placeholder 3"/>
          <p:cNvSpPr>
            <a:spLocks noGrp="1"/>
          </p:cNvSpPr>
          <p:nvPr>
            <p:ph type="ftr" sz="quarter" idx="2"/>
          </p:nvPr>
        </p:nvSpPr>
        <p:spPr>
          <a:xfrm>
            <a:off x="0" y="41257538"/>
            <a:ext cx="14066838" cy="21780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8388013" y="41257538"/>
            <a:ext cx="14066837" cy="2178050"/>
          </a:xfrm>
          <a:prstGeom prst="rect">
            <a:avLst/>
          </a:prstGeom>
        </p:spPr>
        <p:txBody>
          <a:bodyPr vert="horz" lIns="91440" tIns="45720" rIns="91440" bIns="45720" rtlCol="0" anchor="b"/>
          <a:lstStyle>
            <a:lvl1pPr algn="r">
              <a:defRPr sz="1200"/>
            </a:lvl1pPr>
          </a:lstStyle>
          <a:p>
            <a:fld id="{F55F7C17-266E-7347-8C40-2FD4000EBEE5}" type="slidenum">
              <a:rPr lang="en-US" smtClean="0"/>
              <a:t>‹#›</a:t>
            </a:fld>
            <a:endParaRPr lang="en-US"/>
          </a:p>
        </p:txBody>
      </p:sp>
    </p:spTree>
    <p:extLst>
      <p:ext uri="{BB962C8B-B14F-4D97-AF65-F5344CB8AC3E}">
        <p14:creationId xmlns:p14="http://schemas.microsoft.com/office/powerpoint/2010/main" val="1749799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4/24/2017</a:t>
            </a:fld>
            <a:endParaRPr lang="en-US" dirty="0"/>
          </a:p>
        </p:txBody>
      </p:sp>
      <p:sp>
        <p:nvSpPr>
          <p:cNvPr id="4" name="Slide Image Placeholder 3"/>
          <p:cNvSpPr>
            <a:spLocks noGrp="1" noRot="1" noChangeAspect="1"/>
          </p:cNvSpPr>
          <p:nvPr>
            <p:ph type="sldImg" idx="2"/>
          </p:nvPr>
        </p:nvSpPr>
        <p:spPr>
          <a:xfrm>
            <a:off x="4016375" y="3257550"/>
            <a:ext cx="24430038"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3134552" rtl="0" eaLnBrk="1" latinLnBrk="0" hangingPunct="1">
      <a:defRPr sz="4142" kern="1200">
        <a:solidFill>
          <a:schemeClr val="tx1"/>
        </a:solidFill>
        <a:latin typeface="+mn-lt"/>
        <a:ea typeface="+mn-ea"/>
        <a:cs typeface="+mn-cs"/>
      </a:defRPr>
    </a:lvl1pPr>
    <a:lvl2pPr marL="1567277" algn="l" defTabSz="3134552" rtl="0" eaLnBrk="1" latinLnBrk="0" hangingPunct="1">
      <a:defRPr sz="4142" kern="1200">
        <a:solidFill>
          <a:schemeClr val="tx1"/>
        </a:solidFill>
        <a:latin typeface="+mn-lt"/>
        <a:ea typeface="+mn-ea"/>
        <a:cs typeface="+mn-cs"/>
      </a:defRPr>
    </a:lvl2pPr>
    <a:lvl3pPr marL="3134552" algn="l" defTabSz="3134552" rtl="0" eaLnBrk="1" latinLnBrk="0" hangingPunct="1">
      <a:defRPr sz="4142" kern="1200">
        <a:solidFill>
          <a:schemeClr val="tx1"/>
        </a:solidFill>
        <a:latin typeface="+mn-lt"/>
        <a:ea typeface="+mn-ea"/>
        <a:cs typeface="+mn-cs"/>
      </a:defRPr>
    </a:lvl3pPr>
    <a:lvl4pPr marL="4701829" algn="l" defTabSz="3134552" rtl="0" eaLnBrk="1" latinLnBrk="0" hangingPunct="1">
      <a:defRPr sz="4142" kern="1200">
        <a:solidFill>
          <a:schemeClr val="tx1"/>
        </a:solidFill>
        <a:latin typeface="+mn-lt"/>
        <a:ea typeface="+mn-ea"/>
        <a:cs typeface="+mn-cs"/>
      </a:defRPr>
    </a:lvl4pPr>
    <a:lvl5pPr marL="6269105" algn="l" defTabSz="3134552" rtl="0" eaLnBrk="1" latinLnBrk="0" hangingPunct="1">
      <a:defRPr sz="4142" kern="1200">
        <a:solidFill>
          <a:schemeClr val="tx1"/>
        </a:solidFill>
        <a:latin typeface="+mn-lt"/>
        <a:ea typeface="+mn-ea"/>
        <a:cs typeface="+mn-cs"/>
      </a:defRPr>
    </a:lvl5pPr>
    <a:lvl6pPr marL="7836382" algn="l" defTabSz="3134552" rtl="0" eaLnBrk="1" latinLnBrk="0" hangingPunct="1">
      <a:defRPr sz="4142" kern="1200">
        <a:solidFill>
          <a:schemeClr val="tx1"/>
        </a:solidFill>
        <a:latin typeface="+mn-lt"/>
        <a:ea typeface="+mn-ea"/>
        <a:cs typeface="+mn-cs"/>
      </a:defRPr>
    </a:lvl6pPr>
    <a:lvl7pPr marL="9403659" algn="l" defTabSz="3134552" rtl="0" eaLnBrk="1" latinLnBrk="0" hangingPunct="1">
      <a:defRPr sz="4142" kern="1200">
        <a:solidFill>
          <a:schemeClr val="tx1"/>
        </a:solidFill>
        <a:latin typeface="+mn-lt"/>
        <a:ea typeface="+mn-ea"/>
        <a:cs typeface="+mn-cs"/>
      </a:defRPr>
    </a:lvl7pPr>
    <a:lvl8pPr marL="10970935" algn="l" defTabSz="3134552" rtl="0" eaLnBrk="1" latinLnBrk="0" hangingPunct="1">
      <a:defRPr sz="4142" kern="1200">
        <a:solidFill>
          <a:schemeClr val="tx1"/>
        </a:solidFill>
        <a:latin typeface="+mn-lt"/>
        <a:ea typeface="+mn-ea"/>
        <a:cs typeface="+mn-cs"/>
      </a:defRPr>
    </a:lvl8pPr>
    <a:lvl9pPr marL="12538212" algn="l" defTabSz="3134552" rtl="0" eaLnBrk="1" latinLnBrk="0" hangingPunct="1">
      <a:defRPr sz="41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75" y="3257550"/>
            <a:ext cx="24430038" cy="16287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bg>
      <p:bgPr shadeToTitle="1">
        <a:gradFill flip="none" rotWithShape="1">
          <a:gsLst>
            <a:gs pos="0">
              <a:schemeClr val="accent1">
                <a:lumMod val="0"/>
                <a:lumOff val="100000"/>
              </a:schemeClr>
            </a:gs>
            <a:gs pos="0">
              <a:schemeClr val="tx1">
                <a:lumMod val="58000"/>
                <a:lumOff val="42000"/>
              </a:schemeClr>
            </a:gs>
            <a:gs pos="100000">
              <a:schemeClr val="accent1">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4014247"/>
            <a:ext cx="8229600"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95287" y="3480742"/>
            <a:ext cx="7647385"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TEST</a:t>
            </a:r>
          </a:p>
        </p:txBody>
      </p:sp>
      <p:sp>
        <p:nvSpPr>
          <p:cNvPr id="20" name="Text Placeholder 5"/>
          <p:cNvSpPr>
            <a:spLocks noGrp="1"/>
          </p:cNvSpPr>
          <p:nvPr>
            <p:ph type="body" sz="quarter" idx="20" hasCustomPrompt="1"/>
          </p:nvPr>
        </p:nvSpPr>
        <p:spPr>
          <a:xfrm>
            <a:off x="388144" y="9434197"/>
            <a:ext cx="7658099"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439151" y="4014248"/>
            <a:ext cx="16066293"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432006" y="3480743"/>
            <a:ext cx="16073438"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8439151" y="13670504"/>
            <a:ext cx="16066293"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8439151" y="13137000"/>
            <a:ext cx="16066293"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4888826" y="3480742"/>
            <a:ext cx="7650956"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4888825" y="4014247"/>
            <a:ext cx="76509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4888824" y="9474097"/>
            <a:ext cx="7650956"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4888823" y="10007602"/>
            <a:ext cx="76509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4888822" y="16898966"/>
            <a:ext cx="7650956" cy="943968"/>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4888823" y="17622298"/>
            <a:ext cx="76509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95287" y="9967702"/>
            <a:ext cx="76509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8418184" y="1190487"/>
            <a:ext cx="16066293" cy="853440"/>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authors</a:t>
            </a:r>
          </a:p>
        </p:txBody>
      </p:sp>
      <p:sp>
        <p:nvSpPr>
          <p:cNvPr id="47" name="Text Placeholder 76"/>
          <p:cNvSpPr>
            <a:spLocks noGrp="1"/>
          </p:cNvSpPr>
          <p:nvPr>
            <p:ph type="body" sz="quarter" idx="184" hasCustomPrompt="1"/>
          </p:nvPr>
        </p:nvSpPr>
        <p:spPr>
          <a:xfrm>
            <a:off x="8418184" y="2078301"/>
            <a:ext cx="16066293" cy="7758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affiliations</a:t>
            </a:r>
          </a:p>
        </p:txBody>
      </p:sp>
      <p:sp>
        <p:nvSpPr>
          <p:cNvPr id="48" name="Text Placeholder 76"/>
          <p:cNvSpPr>
            <a:spLocks noGrp="1"/>
          </p:cNvSpPr>
          <p:nvPr>
            <p:ph type="body" sz="quarter" idx="185" hasCustomPrompt="1"/>
          </p:nvPr>
        </p:nvSpPr>
        <p:spPr>
          <a:xfrm>
            <a:off x="8418184" y="278295"/>
            <a:ext cx="16066293" cy="853440"/>
          </a:xfrm>
          <a:prstGeom prst="rect">
            <a:avLst/>
          </a:prstGeom>
        </p:spPr>
        <p:txBody>
          <a:bodyPr>
            <a:normAutofit/>
          </a:bodyPr>
          <a:lstStyle>
            <a:lvl1pPr marL="0" indent="0" algn="ctr">
              <a:buFontTx/>
              <a:buNone/>
              <a:defRPr sz="5867" b="1">
                <a:solidFill>
                  <a:schemeClr val="accent5">
                    <a:lumMod val="50000"/>
                  </a:schemeClr>
                </a:solidFill>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76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heme" Target="../theme/theme1.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image" Target="NULL"/><Relationship Id="rId10" Type="http://schemas.openxmlformats.org/officeDocument/2006/relationships/hyperlink" Target="http://www.facebook.com/pages/PosterPresentationscom/217914411419?v=app_4949752878&amp;ref=ts" TargetMode="External"/><Relationship Id="rId4" Type="http://schemas.openxmlformats.org/officeDocument/2006/relationships/vmlDrawing" Target="../drawings/vmlDrawing1.vml"/><Relationship Id="rId9"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688908" y="21328561"/>
            <a:ext cx="1885950" cy="249745"/>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467"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grpSp>
        <p:nvGrpSpPr>
          <p:cNvPr id="37" name="Group 36"/>
          <p:cNvGrpSpPr/>
          <p:nvPr userDrawn="1"/>
        </p:nvGrpSpPr>
        <p:grpSpPr>
          <a:xfrm>
            <a:off x="-8418892" y="-1"/>
            <a:ext cx="8264149" cy="219456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012278" rtl="0" eaLnBrk="1" fontAlgn="auto" latinLnBrk="0" hangingPunct="1">
                <a:lnSpc>
                  <a:spcPct val="100000"/>
                </a:lnSpc>
                <a:spcBef>
                  <a:spcPts val="0"/>
                </a:spcBef>
                <a:spcAft>
                  <a:spcPts val="0"/>
                </a:spcAft>
                <a:buClrTx/>
                <a:buSzTx/>
                <a:buFontTx/>
                <a:buNone/>
                <a:tabLst/>
                <a:defRPr/>
              </a:pPr>
              <a:r>
                <a:rPr lang="en-US" sz="2133" b="1" spc="0" dirty="0">
                  <a:solidFill>
                    <a:srgbClr val="FF0000"/>
                  </a:solidFill>
                  <a:latin typeface="Trebuchet MS" pitchFamily="34" charset="0"/>
                </a:rPr>
                <a:t>(—THIS SIDEBAR DOES NOT PRINT—)</a:t>
              </a:r>
              <a:endParaRPr lang="en-US" sz="2133" b="1" spc="400" dirty="0">
                <a:solidFill>
                  <a:schemeClr val="bg1"/>
                </a:solidFill>
                <a:latin typeface="Trebuchet MS" pitchFamily="34" charset="0"/>
              </a:endParaRPr>
            </a:p>
            <a:p>
              <a:pPr algn="ctr"/>
              <a:r>
                <a:rPr lang="en-US" sz="2667" b="1" spc="400" dirty="0">
                  <a:solidFill>
                    <a:schemeClr val="bg1"/>
                  </a:solidFill>
                  <a:latin typeface="Trebuchet MS" pitchFamily="34" charset="0"/>
                </a:rPr>
                <a:t>DESIGN</a:t>
              </a:r>
              <a:r>
                <a:rPr lang="en-US" sz="2667" b="1" spc="400" baseline="0" dirty="0">
                  <a:solidFill>
                    <a:schemeClr val="bg1"/>
                  </a:solidFill>
                  <a:latin typeface="Trebuchet MS" pitchFamily="34" charset="0"/>
                </a:rPr>
                <a:t> </a:t>
              </a:r>
              <a:r>
                <a:rPr lang="en-US" sz="2667" b="1" spc="400" dirty="0">
                  <a:solidFill>
                    <a:schemeClr val="bg1"/>
                  </a:solidFill>
                  <a:latin typeface="Trebuchet MS" pitchFamily="34" charset="0"/>
                </a:rPr>
                <a:t>GUIDE</a:t>
              </a:r>
            </a:p>
            <a:p>
              <a:pPr algn="ctr"/>
              <a:endParaRPr lang="en-US" sz="1867" b="1" dirty="0">
                <a:latin typeface="Trebuchet MS" pitchFamily="34" charset="0"/>
              </a:endParaRPr>
            </a:p>
            <a:p>
              <a:pPr defTabSz="2510552"/>
              <a:r>
                <a:rPr lang="en-US" sz="1867" i="0" dirty="0">
                  <a:latin typeface="Trebuchet MS" pitchFamily="34" charset="0"/>
                </a:rPr>
                <a:t>This PowerPoint</a:t>
              </a:r>
              <a:r>
                <a:rPr lang="en-US" sz="1867" i="0" baseline="0" dirty="0">
                  <a:latin typeface="Trebuchet MS" pitchFamily="34" charset="0"/>
                </a:rPr>
                <a:t> </a:t>
              </a:r>
              <a:r>
                <a:rPr lang="en-US" sz="1867" i="0" dirty="0">
                  <a:latin typeface="Trebuchet MS" pitchFamily="34" charset="0"/>
                </a:rPr>
                <a:t>2007 template produces</a:t>
              </a:r>
              <a:r>
                <a:rPr lang="en-US" sz="1867" i="0" baseline="0" dirty="0">
                  <a:latin typeface="Trebuchet MS" pitchFamily="34" charset="0"/>
                </a:rPr>
                <a:t> </a:t>
              </a:r>
              <a:r>
                <a:rPr lang="en-US" sz="1867" i="0" dirty="0">
                  <a:latin typeface="Trebuchet MS" pitchFamily="34" charset="0"/>
                </a:rPr>
                <a:t>a 36”x48” trifold presentation poster. </a:t>
              </a:r>
              <a:r>
                <a:rPr lang="en-US" sz="1867" dirty="0">
                  <a:latin typeface="Trebuchet MS" pitchFamily="34" charset="0"/>
                </a:rPr>
                <a:t>You</a:t>
              </a:r>
              <a:r>
                <a:rPr lang="en-US" sz="1867" baseline="0" dirty="0">
                  <a:latin typeface="Trebuchet MS" pitchFamily="34" charset="0"/>
                </a:rPr>
                <a:t> can u</a:t>
              </a:r>
              <a:r>
                <a:rPr lang="en-US" sz="1867" dirty="0">
                  <a:latin typeface="Trebuchet MS" pitchFamily="34" charset="0"/>
                </a:rPr>
                <a:t>se</a:t>
              </a:r>
              <a:r>
                <a:rPr lang="en-US" sz="1867" baseline="0" dirty="0">
                  <a:latin typeface="Trebuchet MS" pitchFamily="34" charset="0"/>
                </a:rPr>
                <a:t> it to create your research poster and </a:t>
              </a:r>
              <a:r>
                <a:rPr lang="en-US" sz="1867" dirty="0">
                  <a:latin typeface="Trebuchet MS" pitchFamily="34" charset="0"/>
                </a:rPr>
                <a:t>save valuable time placing titles, subtitles,</a:t>
              </a:r>
              <a:r>
                <a:rPr lang="en-US" sz="1867" baseline="0" dirty="0">
                  <a:latin typeface="Trebuchet MS" pitchFamily="34" charset="0"/>
                </a:rPr>
                <a:t> text, and graphics</a:t>
              </a:r>
              <a:r>
                <a:rPr lang="en-US" sz="1867" dirty="0">
                  <a:latin typeface="Trebuchet MS" pitchFamily="34" charset="0"/>
                </a:rPr>
                <a:t>. </a:t>
              </a:r>
            </a:p>
            <a:p>
              <a:pPr defTabSz="2510552"/>
              <a:endParaRPr lang="en-US" sz="1867" dirty="0">
                <a:latin typeface="Trebuchet MS" pitchFamily="34" charset="0"/>
              </a:endParaRPr>
            </a:p>
            <a:p>
              <a:pPr defTabSz="2926292"/>
              <a:r>
                <a:rPr lang="en-US" sz="1867" dirty="0">
                  <a:latin typeface="Trebuchet MS" pitchFamily="34" charset="0"/>
                </a:rPr>
                <a:t>We provide a series of online tutorials that will guide you through the poster design process and answer your poster production questions. To view our template tutorials, go online to </a:t>
              </a:r>
              <a:r>
                <a:rPr lang="en-US" sz="1867" b="1" dirty="0">
                  <a:solidFill>
                    <a:srgbClr val="FFC000"/>
                  </a:solidFill>
                  <a:latin typeface="Trebuchet MS" pitchFamily="34" charset="0"/>
                </a:rPr>
                <a:t>PosterPresentations.com</a:t>
              </a:r>
              <a:r>
                <a:rPr lang="en-US" sz="1867" b="1" dirty="0">
                  <a:solidFill>
                    <a:schemeClr val="bg1"/>
                  </a:solidFill>
                  <a:latin typeface="Trebuchet MS" pitchFamily="34" charset="0"/>
                </a:rPr>
                <a:t> </a:t>
              </a:r>
              <a:r>
                <a:rPr lang="en-US" sz="1867" dirty="0">
                  <a:solidFill>
                    <a:schemeClr val="bg1"/>
                  </a:solidFill>
                  <a:latin typeface="Trebuchet MS" pitchFamily="34" charset="0"/>
                </a:rPr>
                <a:t>and click on HELP DESK.</a:t>
              </a:r>
            </a:p>
            <a:p>
              <a:pPr defTabSz="2926292"/>
              <a:endParaRPr lang="en-US" sz="1867" dirty="0">
                <a:latin typeface="Trebuchet MS" pitchFamily="34" charset="0"/>
              </a:endParaRPr>
            </a:p>
            <a:p>
              <a:pPr defTabSz="2926292"/>
              <a:r>
                <a:rPr lang="en-US" sz="1867" dirty="0">
                  <a:solidFill>
                    <a:schemeClr val="bg1"/>
                  </a:solidFill>
                  <a:latin typeface="Trebuchet MS" pitchFamily="34" charset="0"/>
                </a:rPr>
                <a:t>When</a:t>
              </a:r>
              <a:r>
                <a:rPr lang="en-US" sz="1867" baseline="0" dirty="0">
                  <a:solidFill>
                    <a:schemeClr val="bg1"/>
                  </a:solidFill>
                  <a:latin typeface="Trebuchet MS" pitchFamily="34" charset="0"/>
                </a:rPr>
                <a:t> you are ready to print your poster</a:t>
              </a:r>
              <a:r>
                <a:rPr lang="en-US" sz="1867" dirty="0">
                  <a:solidFill>
                    <a:schemeClr val="bg1"/>
                  </a:solidFill>
                  <a:latin typeface="Trebuchet MS" pitchFamily="34" charset="0"/>
                </a:rPr>
                <a:t>,</a:t>
              </a:r>
              <a:r>
                <a:rPr lang="en-US" sz="1867" baseline="0" dirty="0">
                  <a:solidFill>
                    <a:schemeClr val="bg1"/>
                  </a:solidFill>
                  <a:latin typeface="Trebuchet MS" pitchFamily="34" charset="0"/>
                </a:rPr>
                <a:t> go online to </a:t>
              </a:r>
              <a:r>
                <a:rPr lang="en-US" sz="1867" b="0" dirty="0">
                  <a:solidFill>
                    <a:schemeClr val="bg1"/>
                  </a:solidFill>
                  <a:latin typeface="Trebuchet MS" pitchFamily="34" charset="0"/>
                </a:rPr>
                <a:t>PosterPresentations.com</a:t>
              </a:r>
              <a:br>
                <a:rPr lang="en-US" sz="1867" dirty="0">
                  <a:solidFill>
                    <a:schemeClr val="bg1"/>
                  </a:solidFill>
                  <a:latin typeface="Trebuchet MS" pitchFamily="34" charset="0"/>
                </a:rPr>
              </a:br>
              <a:endParaRPr lang="en-US" sz="1867" dirty="0">
                <a:solidFill>
                  <a:schemeClr val="bg1"/>
                </a:solidFill>
                <a:latin typeface="Trebuchet MS" pitchFamily="34" charset="0"/>
              </a:endParaRPr>
            </a:p>
            <a:p>
              <a:pPr algn="l" defTabSz="2510552"/>
              <a:r>
                <a:rPr lang="en-US" sz="1867" b="0" dirty="0">
                  <a:solidFill>
                    <a:schemeClr val="bg1"/>
                  </a:solidFill>
                  <a:latin typeface="Trebuchet MS" pitchFamily="34" charset="0"/>
                </a:rPr>
                <a:t>Need</a:t>
              </a:r>
              <a:r>
                <a:rPr lang="en-US" sz="1867" b="0" baseline="0" dirty="0">
                  <a:solidFill>
                    <a:schemeClr val="bg1"/>
                  </a:solidFill>
                  <a:latin typeface="Trebuchet MS" pitchFamily="34" charset="0"/>
                </a:rPr>
                <a:t> assistance? Call us at </a:t>
              </a:r>
              <a:r>
                <a:rPr lang="en-US" sz="1867" b="0" dirty="0">
                  <a:solidFill>
                    <a:srgbClr val="FFC000"/>
                  </a:solidFill>
                  <a:latin typeface="Trebuchet MS" pitchFamily="34" charset="0"/>
                </a:rPr>
                <a:t>1.510.649.3001</a:t>
              </a:r>
            </a:p>
            <a:p>
              <a:pPr algn="l" defTabSz="2510552"/>
              <a:endParaRPr lang="en-US" sz="2400" b="1" dirty="0">
                <a:solidFill>
                  <a:srgbClr val="FFFF00"/>
                </a:solidFill>
                <a:latin typeface="Trebuchet MS" pitchFamily="34" charset="0"/>
              </a:endParaRPr>
            </a:p>
            <a:p>
              <a:pPr algn="ctr"/>
              <a:endParaRPr lang="en-US" sz="1600" b="1" dirty="0">
                <a:solidFill>
                  <a:schemeClr val="bg1"/>
                </a:solidFill>
                <a:latin typeface="Trebuchet MS" pitchFamily="34" charset="0"/>
              </a:endParaRPr>
            </a:p>
            <a:p>
              <a:pPr algn="ctr"/>
              <a:r>
                <a:rPr lang="en-US" sz="2667" b="1" spc="400" dirty="0">
                  <a:solidFill>
                    <a:schemeClr val="bg1"/>
                  </a:solidFill>
                  <a:latin typeface="Trebuchet MS" pitchFamily="34" charset="0"/>
                </a:rPr>
                <a:t>QUICK START</a:t>
              </a:r>
            </a:p>
            <a:p>
              <a:pPr algn="ctr"/>
              <a:endParaRPr lang="en-US" sz="2133" b="1" baseline="0" dirty="0">
                <a:solidFill>
                  <a:schemeClr val="bg1"/>
                </a:solidFill>
                <a:latin typeface="Trebuchet MS" pitchFamily="34" charset="0"/>
              </a:endParaRPr>
            </a:p>
            <a:p>
              <a:pPr algn="ctr"/>
              <a:r>
                <a:rPr lang="en-US" sz="2133" b="1" baseline="0" dirty="0">
                  <a:solidFill>
                    <a:srgbClr val="FFC000"/>
                  </a:solidFill>
                  <a:latin typeface="Trebuchet MS" pitchFamily="34" charset="0"/>
                </a:rPr>
                <a:t>Zoom in and out</a:t>
              </a:r>
            </a:p>
            <a:p>
              <a:pPr marL="1261596" indent="-1261596" algn="l" defTabSz="567295"/>
              <a:r>
                <a:rPr lang="en-US" sz="1600" b="0" baseline="0" dirty="0">
                  <a:solidFill>
                    <a:schemeClr val="bg1"/>
                  </a:solidFill>
                  <a:latin typeface="Trebuchet MS" pitchFamily="34" charset="0"/>
                </a:rPr>
                <a:t>	</a:t>
              </a:r>
              <a:r>
                <a:rPr lang="en-US" sz="1600" b="0" baseline="0" dirty="0">
                  <a:solidFill>
                    <a:schemeClr val="bg1">
                      <a:lumMod val="75000"/>
                    </a:schemeClr>
                  </a:solidFill>
                  <a:latin typeface="Trebuchet MS" pitchFamily="34" charset="0"/>
                </a:rPr>
                <a:t>As you work on your poster zoom in and out to the level that is more comfortable to you. </a:t>
              </a:r>
            </a:p>
            <a:p>
              <a:pPr marL="1261596" indent="-1261596" algn="l" defTabSz="567295"/>
              <a:r>
                <a:rPr lang="en-US" sz="1600" b="1" baseline="0" dirty="0">
                  <a:solidFill>
                    <a:schemeClr val="bg1">
                      <a:lumMod val="75000"/>
                    </a:schemeClr>
                  </a:solidFill>
                  <a:latin typeface="Trebuchet MS" pitchFamily="34" charset="0"/>
                </a:rPr>
                <a:t>	</a:t>
              </a:r>
              <a:r>
                <a:rPr lang="en-US" sz="1600" b="0" baseline="0" dirty="0">
                  <a:solidFill>
                    <a:schemeClr val="bg1">
                      <a:lumMod val="75000"/>
                    </a:schemeClr>
                  </a:solidFill>
                  <a:latin typeface="Trebuchet MS" pitchFamily="34" charset="0"/>
                </a:rPr>
                <a:t>Go to VIEW &gt; ZOOM.</a:t>
              </a:r>
            </a:p>
            <a:p>
              <a:pPr algn="l"/>
              <a:endParaRPr lang="en-US" sz="1867" b="0" baseline="0" dirty="0">
                <a:solidFill>
                  <a:schemeClr val="bg1"/>
                </a:solidFill>
                <a:latin typeface="Trebuchet MS" pitchFamily="34" charset="0"/>
              </a:endParaRPr>
            </a:p>
            <a:p>
              <a:pPr algn="ctr"/>
              <a:r>
                <a:rPr lang="en-US" sz="2133" b="1" baseline="0" dirty="0">
                  <a:solidFill>
                    <a:srgbClr val="FFC000"/>
                  </a:solidFill>
                  <a:latin typeface="Trebuchet MS" pitchFamily="34" charset="0"/>
                </a:rPr>
                <a:t>Title, Authors, and Affiliations</a:t>
              </a:r>
            </a:p>
            <a:p>
              <a:pPr algn="l"/>
              <a:r>
                <a:rPr lang="en-US" sz="16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600" b="0" spc="0" baseline="0" dirty="0">
                <a:solidFill>
                  <a:schemeClr val="bg1">
                    <a:lumMod val="75000"/>
                  </a:schemeClr>
                </a:solidFill>
                <a:latin typeface="Trebuchet MS" pitchFamily="34" charset="0"/>
              </a:endParaRPr>
            </a:p>
            <a:p>
              <a:pPr algn="l"/>
              <a:r>
                <a:rPr lang="en-US" sz="1600" b="1" spc="200" baseline="0" dirty="0">
                  <a:solidFill>
                    <a:srgbClr val="FFC000"/>
                  </a:solidFill>
                  <a:latin typeface="Trebuchet MS" pitchFamily="34" charset="0"/>
                </a:rPr>
                <a:t>TIP</a:t>
              </a:r>
              <a:r>
                <a:rPr lang="en-US" sz="1600" b="1"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The font size of your title should be bigger than your name(s) and institution name(s).</a:t>
              </a:r>
            </a:p>
            <a:p>
              <a:pPr algn="l"/>
              <a:br>
                <a:rPr lang="en-US" sz="1867" b="1" baseline="0" dirty="0">
                  <a:solidFill>
                    <a:schemeClr val="bg1"/>
                  </a:solidFill>
                  <a:latin typeface="Trebuchet MS" pitchFamily="34" charset="0"/>
                </a:rPr>
              </a:br>
              <a:endParaRPr lang="en-US" sz="1867" b="1" dirty="0">
                <a:solidFill>
                  <a:schemeClr val="bg1"/>
                </a:solidFill>
                <a:latin typeface="Trebuchet MS" pitchFamily="34" charset="0"/>
              </a:endParaRPr>
            </a:p>
            <a:p>
              <a:pPr algn="ctr"/>
              <a:endParaRPr lang="en-US" sz="1867" b="1" dirty="0">
                <a:solidFill>
                  <a:srgbClr val="FFC000"/>
                </a:solidFill>
                <a:latin typeface="Trebuchet MS" pitchFamily="34" charset="0"/>
              </a:endParaRPr>
            </a:p>
            <a:p>
              <a:pPr algn="ctr"/>
              <a:endParaRPr lang="en-US" sz="1867" b="1" dirty="0">
                <a:solidFill>
                  <a:srgbClr val="FFC000"/>
                </a:solidFill>
                <a:latin typeface="Trebuchet MS" pitchFamily="34" charset="0"/>
              </a:endParaRPr>
            </a:p>
            <a:p>
              <a:pPr algn="ctr"/>
              <a:r>
                <a:rPr lang="en-US" sz="2133" b="1" dirty="0">
                  <a:solidFill>
                    <a:srgbClr val="FFC000"/>
                  </a:solidFill>
                  <a:latin typeface="Trebuchet MS" pitchFamily="34" charset="0"/>
                </a:rPr>
                <a:t>Adding Logos</a:t>
              </a:r>
              <a:r>
                <a:rPr lang="en-US" sz="2133" b="1" baseline="0" dirty="0">
                  <a:solidFill>
                    <a:srgbClr val="FFC000"/>
                  </a:solidFill>
                  <a:latin typeface="Trebuchet MS" pitchFamily="34" charset="0"/>
                </a:rPr>
                <a:t> / Seals</a:t>
              </a:r>
            </a:p>
            <a:p>
              <a:pPr algn="l"/>
              <a:r>
                <a:rPr lang="en-US" sz="16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600" b="0" spc="200" baseline="0" dirty="0">
                <a:solidFill>
                  <a:schemeClr val="bg1">
                    <a:lumMod val="75000"/>
                  </a:schemeClr>
                </a:solidFill>
                <a:latin typeface="Trebuchet MS" pitchFamily="34" charset="0"/>
              </a:endParaRPr>
            </a:p>
            <a:p>
              <a:pPr algn="l"/>
              <a:r>
                <a:rPr lang="en-US" sz="1600" b="1" spc="200" baseline="0" dirty="0">
                  <a:solidFill>
                    <a:srgbClr val="FFC000"/>
                  </a:solidFill>
                  <a:latin typeface="Trebuchet MS" pitchFamily="34" charset="0"/>
                </a:rPr>
                <a:t>TIP:</a:t>
              </a:r>
              <a:r>
                <a:rPr lang="en-US" sz="1600" b="1" spc="0"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See if your school’s logo is available on our free poster templates page.</a:t>
              </a:r>
            </a:p>
            <a:p>
              <a:pPr algn="l"/>
              <a:endParaRPr lang="en-US" sz="1600" b="0" baseline="0" dirty="0">
                <a:latin typeface="Trebuchet MS" pitchFamily="34" charset="0"/>
              </a:endParaRPr>
            </a:p>
            <a:p>
              <a:pPr algn="ctr"/>
              <a:r>
                <a:rPr lang="en-US" sz="2133" b="1" baseline="0" dirty="0">
                  <a:solidFill>
                    <a:srgbClr val="FFC000"/>
                  </a:solidFill>
                  <a:latin typeface="Trebuchet MS" pitchFamily="34" charset="0"/>
                </a:rPr>
                <a:t>Photographs / Graphics</a:t>
              </a:r>
            </a:p>
            <a:p>
              <a:pPr algn="l" defTabSz="651966"/>
              <a:r>
                <a:rPr lang="en-US" sz="16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a:solidFill>
                    <a:schemeClr val="bg1">
                      <a:lumMod val="75000"/>
                    </a:schemeClr>
                  </a:solidFill>
                  <a:latin typeface="Trebuchet MS" pitchFamily="34" charset="0"/>
                </a:rPr>
                <a:t>disproportionally.</a:t>
              </a:r>
            </a:p>
            <a:p>
              <a:pPr algn="l" defTabSz="651966"/>
              <a:endParaRPr lang="en-US" sz="1600" b="0" baseline="0" dirty="0">
                <a:latin typeface="Trebuchet MS" pitchFamily="34" charset="0"/>
              </a:endParaRPr>
            </a:p>
            <a:p>
              <a:pPr algn="ctr"/>
              <a:endParaRPr lang="en-US" sz="1867" b="1" baseline="0" dirty="0">
                <a:solidFill>
                  <a:srgbClr val="FFC000"/>
                </a:solidFill>
                <a:latin typeface="Trebuchet MS" pitchFamily="34" charset="0"/>
              </a:endParaRPr>
            </a:p>
            <a:p>
              <a:pPr algn="ctr"/>
              <a:endParaRPr lang="en-US" sz="1867" b="1" baseline="0" dirty="0">
                <a:solidFill>
                  <a:srgbClr val="FFC000"/>
                </a:solidFill>
                <a:latin typeface="Trebuchet MS" pitchFamily="34" charset="0"/>
              </a:endParaRPr>
            </a:p>
            <a:p>
              <a:pPr algn="ctr"/>
              <a:endParaRPr lang="en-US" sz="1867" b="1" baseline="0" dirty="0">
                <a:solidFill>
                  <a:srgbClr val="FFC000"/>
                </a:solidFill>
                <a:latin typeface="Trebuchet MS" pitchFamily="34" charset="0"/>
              </a:endParaRPr>
            </a:p>
            <a:p>
              <a:pPr algn="ctr"/>
              <a:endParaRPr lang="en-US" sz="1867" b="1" baseline="0" dirty="0">
                <a:solidFill>
                  <a:srgbClr val="FFC000"/>
                </a:solidFill>
                <a:latin typeface="Trebuchet MS" pitchFamily="34" charset="0"/>
              </a:endParaRPr>
            </a:p>
            <a:p>
              <a:pPr algn="ctr"/>
              <a:endParaRPr lang="en-US" sz="1867" b="1" baseline="0" dirty="0">
                <a:solidFill>
                  <a:srgbClr val="FFC000"/>
                </a:solidFill>
                <a:latin typeface="Trebuchet MS" pitchFamily="34" charset="0"/>
              </a:endParaRPr>
            </a:p>
            <a:p>
              <a:pPr algn="ctr"/>
              <a:endParaRPr lang="en-US" sz="1867" b="1" baseline="0" dirty="0">
                <a:solidFill>
                  <a:srgbClr val="FFC000"/>
                </a:solidFill>
                <a:latin typeface="Trebuchet MS" pitchFamily="34" charset="0"/>
              </a:endParaRPr>
            </a:p>
            <a:p>
              <a:pPr algn="ctr"/>
              <a:r>
                <a:rPr lang="en-US" sz="2133" b="1" baseline="0" dirty="0">
                  <a:solidFill>
                    <a:srgbClr val="FFC000"/>
                  </a:solidFill>
                  <a:latin typeface="Trebuchet MS" pitchFamily="34" charset="0"/>
                </a:rPr>
                <a:t>Image Quality Check</a:t>
              </a:r>
            </a:p>
            <a:p>
              <a:pPr lvl="0" algn="l" defTabSz="651966"/>
              <a:r>
                <a:rPr lang="en-US" sz="1600" b="0" baseline="0" dirty="0">
                  <a:solidFill>
                    <a:schemeClr val="bg1">
                      <a:lumMod val="75000"/>
                    </a:schemeClr>
                  </a:solidFill>
                  <a:latin typeface="Trebuchet MS" pitchFamily="34" charset="0"/>
                </a:rPr>
                <a:t>Zoom in and look at your images at 100% magnification. If they look good they will print well. </a:t>
              </a:r>
              <a:endParaRPr lang="en-US" sz="1867" b="0" dirty="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5"/>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0"/>
              <a:ext cx="7531182" cy="2597684"/>
              <a:chOff x="-4470427" y="11016658"/>
              <a:chExt cx="3470785" cy="1193487"/>
            </a:xfrm>
          </p:grpSpPr>
          <p:grpSp>
            <p:nvGrpSpPr>
              <p:cNvPr id="58" name="Group 57"/>
              <p:cNvGrpSpPr/>
              <p:nvPr userDrawn="1"/>
            </p:nvGrpSpPr>
            <p:grpSpPr>
              <a:xfrm>
                <a:off x="-2783495" y="11060889"/>
                <a:ext cx="624431" cy="936001"/>
                <a:chOff x="-3958697" y="11117435"/>
                <a:chExt cx="779338" cy="1341283"/>
              </a:xfrm>
            </p:grpSpPr>
            <p:pic>
              <p:nvPicPr>
                <p:cNvPr id="64" name="Picture 63"/>
                <p:cNvPicPr>
                  <a:picLocks noChangeAspect="1"/>
                </p:cNvPicPr>
                <p:nvPr userDrawn="1"/>
              </p:nvPicPr>
              <p:blipFill>
                <a:blip r:embed="rId5"/>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344540"/>
                </a:xfrm>
                <a:prstGeom prst="rect">
                  <a:avLst/>
                </a:prstGeom>
                <a:solidFill>
                  <a:schemeClr val="accent1"/>
                </a:solidFill>
                <a:ln>
                  <a:noFill/>
                </a:ln>
              </p:spPr>
              <p:txBody>
                <a:bodyPr wrap="square" lIns="91440" tIns="91440" rIns="91440" bIns="91440" rtlCol="0">
                  <a:spAutoFit/>
                </a:bodyPr>
                <a:lstStyle/>
                <a:p>
                  <a:pPr algn="ctr"/>
                  <a:r>
                    <a:rPr lang="en-US" sz="1067" b="1" dirty="0">
                      <a:solidFill>
                        <a:schemeClr val="tx1"/>
                      </a:solidFill>
                    </a:rPr>
                    <a:t>ORIGINAL</a:t>
                  </a:r>
                </a:p>
              </p:txBody>
            </p:sp>
          </p:grpSp>
          <p:grpSp>
            <p:nvGrpSpPr>
              <p:cNvPr id="59" name="Group 58"/>
              <p:cNvGrpSpPr/>
              <p:nvPr userDrawn="1"/>
            </p:nvGrpSpPr>
            <p:grpSpPr>
              <a:xfrm>
                <a:off x="-2033159" y="11060890"/>
                <a:ext cx="1033517" cy="935911"/>
                <a:chOff x="-2921738" y="11200127"/>
                <a:chExt cx="1420279" cy="1286146"/>
              </a:xfrm>
            </p:grpSpPr>
            <p:pic>
              <p:nvPicPr>
                <p:cNvPr id="62" name="Picture 61"/>
                <p:cNvPicPr>
                  <a:picLocks noChangeAspect="1"/>
                </p:cNvPicPr>
                <p:nvPr userDrawn="1"/>
              </p:nvPicPr>
              <p:blipFill>
                <a:blip r:embed="rId5"/>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310855"/>
                </a:xfrm>
                <a:prstGeom prst="rect">
                  <a:avLst/>
                </a:prstGeom>
                <a:solidFill>
                  <a:srgbClr val="FF0000"/>
                </a:solidFill>
              </p:spPr>
              <p:txBody>
                <a:bodyPr wrap="square" lIns="457200" tIns="91440" rIns="457200" bIns="91440" rtlCol="0">
                  <a:spAutoFit/>
                </a:bodyPr>
                <a:lstStyle/>
                <a:p>
                  <a:pPr algn="ctr"/>
                  <a:r>
                    <a:rPr lang="en-US" sz="933" b="1" dirty="0">
                      <a:solidFill>
                        <a:schemeClr val="bg1"/>
                      </a:solidFill>
                    </a:rPr>
                    <a:t>DISTORTED</a:t>
                  </a:r>
                  <a:endParaRPr lang="en-US" sz="467" b="1" dirty="0">
                    <a:solidFill>
                      <a:schemeClr val="bg1"/>
                    </a:solidFill>
                  </a:endParaRPr>
                </a:p>
              </p:txBody>
            </p:sp>
          </p:grpSp>
          <p:pic>
            <p:nvPicPr>
              <p:cNvPr id="60" name="Picture 59"/>
              <p:cNvPicPr>
                <a:picLocks noChangeAspect="1"/>
              </p:cNvPicPr>
              <p:nvPr userDrawn="1"/>
            </p:nvPicPr>
            <p:blipFill>
              <a:blip r:embed="rId5"/>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544500"/>
              </a:xfrm>
              <a:prstGeom prst="rect">
                <a:avLst/>
              </a:prstGeom>
              <a:noFill/>
            </p:spPr>
            <p:txBody>
              <a:bodyPr wrap="square" lIns="457200" tIns="457200" rIns="457200" bIns="0" rtlCol="0">
                <a:spAutoFit/>
              </a:bodyPr>
              <a:lstStyle/>
              <a:p>
                <a:pPr algn="ctr"/>
                <a:r>
                  <a:rPr lang="en-US" sz="1067" dirty="0">
                    <a:solidFill>
                      <a:schemeClr val="bg1"/>
                    </a:solidFill>
                  </a:rPr>
                  <a:t>Corner</a:t>
                </a:r>
                <a:r>
                  <a:rPr lang="en-US" sz="1067" baseline="0" dirty="0">
                    <a:solidFill>
                      <a:schemeClr val="bg1"/>
                    </a:solidFill>
                  </a:rPr>
                  <a:t> handles</a:t>
                </a:r>
                <a:endParaRPr lang="en-US" sz="1067" dirty="0">
                  <a:solidFill>
                    <a:schemeClr val="bg1"/>
                  </a:solidFill>
                </a:endParaRPr>
              </a:p>
            </p:txBody>
          </p:sp>
        </p:grpSp>
        <p:grpSp>
          <p:nvGrpSpPr>
            <p:cNvPr id="53" name="Group 52"/>
            <p:cNvGrpSpPr/>
            <p:nvPr userDrawn="1"/>
          </p:nvGrpSpPr>
          <p:grpSpPr>
            <a:xfrm>
              <a:off x="-10400545" y="27751410"/>
              <a:ext cx="9326518" cy="2453251"/>
              <a:chOff x="-4755804" y="12734136"/>
              <a:chExt cx="4298175"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401" name="Image" r:id="rId6" imgW="1828440" imgH="1117440" progId="Photoshop.Image.13">
                      <p:embed/>
                    </p:oleObj>
                  </mc:Choice>
                  <mc:Fallback>
                    <p:oleObj name="Image" r:id="rId6" imgW="1828440" imgH="1117440" progId="Photoshop.Image.13">
                      <p:embed/>
                      <p:pic>
                        <p:nvPicPr>
                          <p:cNvPr id="0" name=""/>
                          <p:cNvPicPr/>
                          <p:nvPr/>
                        </p:nvPicPr>
                        <p:blipFill>
                          <a:blip r:embed="rId5"/>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402" name="Image" r:id="rId7" imgW="1828440" imgH="1117440" progId="Photoshop.Image.13">
                      <p:embed/>
                    </p:oleObj>
                  </mc:Choice>
                  <mc:Fallback>
                    <p:oleObj name="Image" r:id="rId7" imgW="1828440" imgH="1117440" progId="Photoshop.Image.13">
                      <p:embed/>
                      <p:pic>
                        <p:nvPicPr>
                          <p:cNvPr id="0" name=""/>
                          <p:cNvPicPr/>
                          <p:nvPr/>
                        </p:nvPicPr>
                        <p:blipFill>
                          <a:blip r:embed="rId5"/>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117"/>
                <a:ext cx="1117601" cy="157640"/>
              </a:xfrm>
              <a:prstGeom prst="rect">
                <a:avLst/>
              </a:prstGeom>
              <a:noFill/>
            </p:spPr>
            <p:txBody>
              <a:bodyPr wrap="square" lIns="91440" tIns="91440" rIns="91440" bIns="0" rtlCol="0">
                <a:spAutoFit/>
              </a:bodyPr>
              <a:lstStyle/>
              <a:p>
                <a:pPr algn="ctr"/>
                <a:r>
                  <a:rPr lang="en-US" sz="1067" dirty="0">
                    <a:solidFill>
                      <a:srgbClr val="92D050"/>
                    </a:solidFill>
                  </a:rPr>
                  <a:t>Good</a:t>
                </a:r>
                <a:r>
                  <a:rPr lang="en-US" sz="1067" baseline="0" dirty="0">
                    <a:solidFill>
                      <a:srgbClr val="92D050"/>
                    </a:solidFill>
                  </a:rPr>
                  <a:t> </a:t>
                </a:r>
                <a:r>
                  <a:rPr lang="en-US" sz="1067" baseline="0" dirty="0">
                    <a:solidFill>
                      <a:schemeClr val="bg1"/>
                    </a:solidFill>
                  </a:rPr>
                  <a:t>printing quality</a:t>
                </a:r>
                <a:endParaRPr lang="en-US" sz="1067" dirty="0">
                  <a:solidFill>
                    <a:schemeClr val="bg1"/>
                  </a:solidFill>
                </a:endParaRPr>
              </a:p>
            </p:txBody>
          </p:sp>
          <p:sp>
            <p:nvSpPr>
              <p:cNvPr id="57" name="TextBox 56"/>
              <p:cNvSpPr txBox="1"/>
              <p:nvPr userDrawn="1"/>
            </p:nvSpPr>
            <p:spPr>
              <a:xfrm rot="16200000">
                <a:off x="-1095250" y="13223644"/>
                <a:ext cx="1117601" cy="157640"/>
              </a:xfrm>
              <a:prstGeom prst="rect">
                <a:avLst/>
              </a:prstGeom>
              <a:noFill/>
            </p:spPr>
            <p:txBody>
              <a:bodyPr wrap="square" lIns="91440" tIns="91440" rIns="91440" bIns="0" rtlCol="0">
                <a:spAutoFit/>
              </a:bodyPr>
              <a:lstStyle/>
              <a:p>
                <a:pPr algn="ctr"/>
                <a:r>
                  <a:rPr lang="en-US" sz="1067" dirty="0">
                    <a:solidFill>
                      <a:srgbClr val="FF0000"/>
                    </a:solidFill>
                  </a:rPr>
                  <a:t>Bad </a:t>
                </a:r>
                <a:r>
                  <a:rPr lang="en-US" sz="1067" dirty="0">
                    <a:solidFill>
                      <a:schemeClr val="bg1"/>
                    </a:solidFill>
                  </a:rPr>
                  <a:t>printing quality</a:t>
                </a:r>
              </a:p>
            </p:txBody>
          </p:sp>
        </p:grpSp>
      </p:grpSp>
      <p:grpSp>
        <p:nvGrpSpPr>
          <p:cNvPr id="66" name="Group 65"/>
          <p:cNvGrpSpPr/>
          <p:nvPr userDrawn="1"/>
        </p:nvGrpSpPr>
        <p:grpSpPr>
          <a:xfrm>
            <a:off x="33118380" y="-36710"/>
            <a:ext cx="8296604" cy="21982310"/>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667" b="1" spc="400" dirty="0">
                  <a:solidFill>
                    <a:schemeClr val="bg1"/>
                  </a:solidFill>
                  <a:latin typeface="Trebuchet MS" pitchFamily="34" charset="0"/>
                </a:rPr>
                <a:t>QUICK START (cont.)</a:t>
              </a:r>
            </a:p>
            <a:p>
              <a:pPr algn="ctr"/>
              <a:endParaRPr lang="en-US" sz="2400" b="1" baseline="0" dirty="0">
                <a:solidFill>
                  <a:schemeClr val="bg1"/>
                </a:solidFill>
                <a:latin typeface="Trebuchet MS" pitchFamily="34" charset="0"/>
              </a:endParaRPr>
            </a:p>
            <a:p>
              <a:pPr algn="ctr"/>
              <a:r>
                <a:rPr lang="en-US" sz="2133" b="1" baseline="0" dirty="0">
                  <a:solidFill>
                    <a:srgbClr val="FFC000"/>
                  </a:solidFill>
                  <a:latin typeface="Trebuchet MS" pitchFamily="34" charset="0"/>
                </a:rPr>
                <a:t>How to change the template color theme</a:t>
              </a:r>
            </a:p>
            <a:p>
              <a:pPr marL="0" marR="0" lvl="2" indent="0" algn="l" defTabSz="76204"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a:solidFill>
                    <a:schemeClr val="bg1">
                      <a:lumMod val="75000"/>
                    </a:schemeClr>
                  </a:solidFill>
                  <a:latin typeface="Trebuchet MS" pitchFamily="34" charset="0"/>
                </a:rPr>
                <a:t>also create your own color theme.</a:t>
              </a:r>
            </a:p>
            <a:p>
              <a:pPr marL="0" marR="0" lvl="2" indent="0" algn="l" defTabSz="76204" rtl="0" eaLnBrk="1" fontAlgn="auto" latinLnBrk="0" hangingPunct="1">
                <a:lnSpc>
                  <a:spcPct val="100000"/>
                </a:lnSpc>
                <a:spcBef>
                  <a:spcPts val="0"/>
                </a:spcBef>
                <a:spcAft>
                  <a:spcPts val="0"/>
                </a:spcAft>
                <a:buClrTx/>
                <a:buSzTx/>
                <a:buFontTx/>
                <a:buNone/>
                <a:tabLst/>
                <a:defRPr/>
              </a:pPr>
              <a:endParaRPr lang="en-US" sz="1600" b="0" baseline="0" dirty="0">
                <a:solidFill>
                  <a:schemeClr val="bg1">
                    <a:lumMod val="75000"/>
                  </a:schemeClr>
                </a:solidFill>
                <a:latin typeface="Trebuchet MS" pitchFamily="34" charset="0"/>
              </a:endParaRPr>
            </a:p>
            <a:p>
              <a:pPr marL="0" indent="0" algn="l" defTabSz="76204"/>
              <a:endParaRPr lang="en-US" sz="1600" b="0" baseline="0" dirty="0">
                <a:solidFill>
                  <a:schemeClr val="bg1">
                    <a:lumMod val="75000"/>
                  </a:schemeClr>
                </a:solidFill>
                <a:latin typeface="Trebuchet MS" pitchFamily="34" charset="0"/>
              </a:endParaRPr>
            </a:p>
            <a:p>
              <a:pPr marL="0" indent="0" algn="l" defTabSz="76204"/>
              <a:endParaRPr lang="en-US" sz="1600" b="0" baseline="0" dirty="0">
                <a:solidFill>
                  <a:schemeClr val="bg1">
                    <a:lumMod val="75000"/>
                  </a:schemeClr>
                </a:solidFill>
                <a:latin typeface="Trebuchet MS" pitchFamily="34" charset="0"/>
              </a:endParaRPr>
            </a:p>
            <a:p>
              <a:pPr marL="0" indent="0" algn="l" defTabSz="76204"/>
              <a:endParaRPr lang="en-US" sz="1600" b="0" baseline="0" dirty="0">
                <a:solidFill>
                  <a:schemeClr val="bg1">
                    <a:lumMod val="75000"/>
                  </a:schemeClr>
                </a:solidFill>
                <a:latin typeface="Trebuchet MS" pitchFamily="34" charset="0"/>
              </a:endParaRPr>
            </a:p>
            <a:p>
              <a:pPr marL="0" indent="0" algn="l" defTabSz="76204"/>
              <a:endParaRPr lang="en-US" sz="1600" b="0" baseline="0" dirty="0">
                <a:solidFill>
                  <a:schemeClr val="bg1">
                    <a:lumMod val="75000"/>
                  </a:schemeClr>
                </a:solidFill>
                <a:latin typeface="Trebuchet MS" pitchFamily="34" charset="0"/>
              </a:endParaRPr>
            </a:p>
            <a:p>
              <a:pPr marL="0" indent="0" algn="l" defTabSz="76204"/>
              <a:endParaRPr lang="en-US" sz="1600" b="0" baseline="0" dirty="0">
                <a:solidFill>
                  <a:schemeClr val="bg1">
                    <a:lumMod val="75000"/>
                  </a:schemeClr>
                </a:solidFill>
                <a:latin typeface="Trebuchet MS" pitchFamily="34" charset="0"/>
              </a:endParaRPr>
            </a:p>
            <a:p>
              <a:pPr marL="0" indent="0" algn="l" defTabSz="76204"/>
              <a:endParaRPr lang="en-US" sz="1600" b="0" baseline="0" dirty="0">
                <a:solidFill>
                  <a:schemeClr val="bg1">
                    <a:lumMod val="75000"/>
                  </a:schemeClr>
                </a:solidFill>
                <a:latin typeface="Trebuchet MS" pitchFamily="34" charset="0"/>
              </a:endParaRPr>
            </a:p>
            <a:p>
              <a:pPr marL="0" indent="0" algn="l" defTabSz="76204"/>
              <a:r>
                <a:rPr lang="en-US" sz="16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76204"/>
              <a:endParaRPr lang="en-US" sz="1600" b="0" baseline="0" dirty="0">
                <a:solidFill>
                  <a:schemeClr val="bg1">
                    <a:lumMod val="75000"/>
                  </a:schemeClr>
                </a:solidFill>
                <a:latin typeface="Trebuchet MS" pitchFamily="34" charset="0"/>
              </a:endParaRPr>
            </a:p>
            <a:p>
              <a:pPr algn="ctr"/>
              <a:r>
                <a:rPr lang="en-US" sz="2133" b="1" baseline="0" dirty="0">
                  <a:solidFill>
                    <a:srgbClr val="FFC000"/>
                  </a:solidFill>
                  <a:latin typeface="Trebuchet MS" pitchFamily="34" charset="0"/>
                </a:rPr>
                <a:t>How to add Text</a:t>
              </a:r>
            </a:p>
            <a:p>
              <a:pPr marL="2177101" lvl="2" indent="0" algn="l" defTabSz="76204"/>
              <a:r>
                <a:rPr lang="en-US" sz="16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012278" lvl="2" indent="0" algn="l" defTabSz="76204"/>
              <a:endParaRPr lang="en-US" sz="1600" b="0" baseline="0" dirty="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 </a:t>
              </a:r>
              <a:r>
                <a:rPr kumimoji="0" lang="en-US" sz="2133"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a:solidFill>
                  <a:schemeClr val="bg1">
                    <a:lumMod val="75000"/>
                  </a:schemeClr>
                </a:solidFill>
                <a:latin typeface="Trebuchet MS" pitchFamily="34" charset="0"/>
              </a:endParaRPr>
            </a:p>
            <a:p>
              <a:pPr marL="1012278" lvl="2" indent="0" algn="l" defTabSz="76204"/>
              <a:endParaRPr lang="en-US" sz="1600" b="0" baseline="0" dirty="0">
                <a:solidFill>
                  <a:schemeClr val="bg1">
                    <a:lumMod val="75000"/>
                  </a:schemeClr>
                </a:solidFill>
                <a:latin typeface="Trebuchet MS" pitchFamily="34" charset="0"/>
              </a:endParaRPr>
            </a:p>
            <a:p>
              <a:pPr algn="ctr"/>
              <a:r>
                <a:rPr lang="en-US" sz="2133" b="1" baseline="0" dirty="0">
                  <a:solidFill>
                    <a:srgbClr val="FFC000"/>
                  </a:solidFill>
                  <a:latin typeface="Trebuchet MS" pitchFamily="34" charset="0"/>
                </a:rPr>
                <a:t>How to add Tables</a:t>
              </a:r>
            </a:p>
            <a:p>
              <a:pPr marL="1153641" lvl="1" indent="0" algn="l" defTabSz="76204"/>
              <a:r>
                <a:rPr lang="en-US" sz="1600" b="0" baseline="0" dirty="0">
                  <a:solidFill>
                    <a:schemeClr val="bg1">
                      <a:lumMod val="75000"/>
                    </a:schemeClr>
                  </a:solidFill>
                  <a:latin typeface="Trebuchet MS" pitchFamily="34" charset="0"/>
                </a:rPr>
                <a:t>To add a table from scratch go to the INSERT menu and </a:t>
              </a:r>
              <a:br>
                <a:rPr lang="en-US" sz="1600" b="0" baseline="0" dirty="0">
                  <a:solidFill>
                    <a:schemeClr val="bg1">
                      <a:lumMod val="75000"/>
                    </a:schemeClr>
                  </a:solidFill>
                  <a:latin typeface="Trebuchet MS" pitchFamily="34" charset="0"/>
                </a:rPr>
              </a:br>
              <a:r>
                <a:rPr lang="en-US" sz="1600" b="0" baseline="0" dirty="0">
                  <a:solidFill>
                    <a:schemeClr val="bg1">
                      <a:lumMod val="75000"/>
                    </a:schemeClr>
                  </a:solidFill>
                  <a:latin typeface="Trebuchet MS" pitchFamily="34" charset="0"/>
                </a:rPr>
                <a:t>click on TABLE. A drop-down box will help you select rows and columns. </a:t>
              </a:r>
            </a:p>
            <a:p>
              <a:pPr marL="0" lvl="0" indent="0" algn="l" defTabSz="76204"/>
              <a:r>
                <a:rPr lang="en-US" sz="16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76204"/>
              <a:endParaRPr lang="en-US" sz="1600" b="0" baseline="0" dirty="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012278"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76204" rtl="0" eaLnBrk="1" fontAlgn="auto" latinLnBrk="0" hangingPunct="1">
                <a:lnSpc>
                  <a:spcPct val="100000"/>
                </a:lnSpc>
                <a:spcBef>
                  <a:spcPts val="0"/>
                </a:spcBef>
                <a:spcAft>
                  <a:spcPts val="0"/>
                </a:spcAft>
                <a:buClrTx/>
                <a:buSzTx/>
                <a:buFontTx/>
                <a:buNone/>
                <a:tabLst/>
                <a:defRPr/>
              </a:pPr>
              <a:endParaRPr lang="en-US" sz="1600" b="0" baseline="0" dirty="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403" name="Image" r:id="rId8" imgW="4571280" imgH="1688760" progId="Photoshop.Image.13">
                    <p:embed/>
                  </p:oleObj>
                </mc:Choice>
                <mc:Fallback>
                  <p:oleObj name="Image" r:id="rId8"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5"/>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404" name="Image" r:id="rId9" imgW="1574280" imgH="1053720" progId="Photoshop.Image.13">
                    <p:embed/>
                  </p:oleObj>
                </mc:Choice>
                <mc:Fallback>
                  <p:oleObj name="Image" r:id="rId9" imgW="1574280" imgH="1053720" progId="Photoshop.Image.13">
                    <p:embed/>
                    <p:pic>
                      <p:nvPicPr>
                        <p:cNvPr id="0" name=""/>
                        <p:cNvPicPr/>
                        <p:nvPr/>
                      </p:nvPicPr>
                      <p:blipFill>
                        <a:blip r:embed="rId5"/>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pic>
            <p:nvPicPr>
              <p:cNvPr id="74" name="Picture 7" descr="http://t2.gstatic.com/images?q=tbn:ANd9GcR4APHC6TT9w54M2zn_pvCiBxUNcspYPoVxirLRphBoJabfSvu7zw">
                <a:hlinkClick r:id="rId10"/>
              </p:cNvPr>
              <p:cNvPicPr>
                <a:picLocks noChangeAspect="1" noChangeArrowheads="1"/>
              </p:cNvPicPr>
              <p:nvPr userDrawn="1"/>
            </p:nvPicPr>
            <p:blipFill>
              <a:blip r:embed="rId5"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6"/>
                <a:ext cx="8671189" cy="755882"/>
              </a:xfrm>
              <a:prstGeom prst="rect">
                <a:avLst/>
              </a:prstGeom>
              <a:noFill/>
              <a:ln>
                <a:noFill/>
              </a:ln>
            </p:spPr>
            <p:txBody>
              <a:bodyPr wrap="square" rtlCol="0">
                <a:spAutoFit/>
              </a:bodyPr>
              <a:lstStyle/>
              <a:p>
                <a:r>
                  <a:rPr lang="en-US" sz="1600" dirty="0">
                    <a:solidFill>
                      <a:schemeClr val="tx2"/>
                    </a:solidFill>
                    <a:latin typeface="Trebuchet MS" pitchFamily="34" charset="0"/>
                  </a:rPr>
                  <a:t>Student</a:t>
                </a:r>
                <a:r>
                  <a:rPr lang="en-US" sz="1600" baseline="0" dirty="0">
                    <a:solidFill>
                      <a:schemeClr val="tx2"/>
                    </a:solidFill>
                    <a:latin typeface="Trebuchet MS" pitchFamily="34" charset="0"/>
                  </a:rPr>
                  <a:t> discounts are available on our </a:t>
                </a:r>
                <a:r>
                  <a:rPr lang="en-US" sz="1600" baseline="0" dirty="0" err="1">
                    <a:solidFill>
                      <a:schemeClr val="tx2"/>
                    </a:solidFill>
                    <a:latin typeface="Trebuchet MS" pitchFamily="34" charset="0"/>
                  </a:rPr>
                  <a:t>Facebook</a:t>
                </a:r>
                <a:r>
                  <a:rPr lang="en-US" sz="1600" baseline="0" dirty="0">
                    <a:solidFill>
                      <a:schemeClr val="tx2"/>
                    </a:solidFill>
                    <a:latin typeface="Trebuchet MS" pitchFamily="34" charset="0"/>
                  </a:rPr>
                  <a:t> page.</a:t>
                </a:r>
                <a:br>
                  <a:rPr lang="en-US" sz="1600" baseline="0" dirty="0">
                    <a:solidFill>
                      <a:schemeClr val="tx2"/>
                    </a:solidFill>
                    <a:latin typeface="Trebuchet MS" pitchFamily="34" charset="0"/>
                  </a:rPr>
                </a:br>
                <a:r>
                  <a:rPr lang="en-US" sz="1600" baseline="0" dirty="0">
                    <a:solidFill>
                      <a:schemeClr val="tx2"/>
                    </a:solidFill>
                    <a:latin typeface="Trebuchet MS" pitchFamily="34" charset="0"/>
                  </a:rPr>
                  <a:t>Go to </a:t>
                </a:r>
                <a:r>
                  <a:rPr lang="en-US" sz="1600" u="sng" baseline="0" dirty="0">
                    <a:solidFill>
                      <a:schemeClr val="tx2"/>
                    </a:solidFill>
                    <a:latin typeface="Trebuchet MS" pitchFamily="34" charset="0"/>
                  </a:rPr>
                  <a:t>PosterPresentations.com</a:t>
                </a:r>
                <a:r>
                  <a:rPr lang="en-US" sz="1600" baseline="0" dirty="0">
                    <a:solidFill>
                      <a:schemeClr val="tx2"/>
                    </a:solidFill>
                    <a:latin typeface="Trebuchet MS" pitchFamily="34" charset="0"/>
                  </a:rPr>
                  <a:t> and click on the FB icon. </a:t>
                </a:r>
                <a:endParaRPr lang="en-US" sz="1600" dirty="0">
                  <a:solidFill>
                    <a:schemeClr val="tx2"/>
                  </a:solidFill>
                  <a:latin typeface="Trebuchet MS" pitchFamily="34" charset="0"/>
                </a:endParaRPr>
              </a:p>
            </p:txBody>
          </p:sp>
        </p:grpSp>
      </p:grpSp>
      <p:sp>
        <p:nvSpPr>
          <p:cNvPr id="39" name="Rounded Rectangle 38"/>
          <p:cNvSpPr/>
          <p:nvPr userDrawn="1"/>
        </p:nvSpPr>
        <p:spPr>
          <a:xfrm>
            <a:off x="0" y="-36710"/>
            <a:ext cx="32918400" cy="3200400"/>
          </a:xfrm>
          <a:prstGeom prst="roundRect">
            <a:avLst>
              <a:gd name="adj" fmla="val 19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0" name="Rectangle 39"/>
          <p:cNvSpPr/>
          <p:nvPr userDrawn="1"/>
        </p:nvSpPr>
        <p:spPr>
          <a:xfrm>
            <a:off x="228600" y="4114800"/>
            <a:ext cx="7772400" cy="5486400"/>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1" name="Rectangle 40"/>
          <p:cNvSpPr/>
          <p:nvPr userDrawn="1"/>
        </p:nvSpPr>
        <p:spPr>
          <a:xfrm>
            <a:off x="24003000" y="4114800"/>
            <a:ext cx="8686800" cy="731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2" name="Rectangle 41"/>
          <p:cNvSpPr/>
          <p:nvPr userDrawn="1"/>
        </p:nvSpPr>
        <p:spPr>
          <a:xfrm>
            <a:off x="8229600" y="4114800"/>
            <a:ext cx="15544800" cy="731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3" name="TextBox 42"/>
          <p:cNvSpPr txBox="1"/>
          <p:nvPr userDrawn="1"/>
        </p:nvSpPr>
        <p:spPr>
          <a:xfrm>
            <a:off x="33365406" y="20732979"/>
            <a:ext cx="5722183" cy="915993"/>
          </a:xfrm>
          <a:prstGeom prst="rect">
            <a:avLst/>
          </a:prstGeom>
          <a:noFill/>
        </p:spPr>
        <p:txBody>
          <a:bodyPr wrap="square" lIns="43536" tIns="21767" rIns="43536" bIns="21767" rtlCol="0">
            <a:spAutoFit/>
          </a:bodyPr>
          <a:lstStyle/>
          <a:p>
            <a:pPr marL="267772" indent="-267772">
              <a:lnSpc>
                <a:spcPts val="1733"/>
              </a:lnSpc>
            </a:pPr>
            <a:r>
              <a:rPr lang="en-US" sz="1867" dirty="0">
                <a:solidFill>
                  <a:schemeClr val="bg1"/>
                </a:solidFill>
              </a:rPr>
              <a:t>©2015</a:t>
            </a:r>
            <a:r>
              <a:rPr lang="en-US" sz="1867" baseline="0" dirty="0">
                <a:solidFill>
                  <a:schemeClr val="bg1"/>
                </a:solidFill>
              </a:rPr>
              <a:t> </a:t>
            </a:r>
            <a:r>
              <a:rPr lang="en-US" sz="1867" dirty="0">
                <a:solidFill>
                  <a:schemeClr val="bg1"/>
                </a:solidFill>
              </a:rPr>
              <a:t>PosterPresentations.com</a:t>
            </a:r>
          </a:p>
          <a:p>
            <a:pPr marL="192626" indent="0">
              <a:lnSpc>
                <a:spcPts val="1733"/>
              </a:lnSpc>
            </a:pPr>
            <a:r>
              <a:rPr lang="en-US" sz="1600" dirty="0">
                <a:solidFill>
                  <a:schemeClr val="bg1"/>
                </a:solidFill>
              </a:rPr>
              <a:t>2117 Fourth Street ,</a:t>
            </a:r>
            <a:r>
              <a:rPr lang="en-US" sz="1600" baseline="0" dirty="0">
                <a:solidFill>
                  <a:schemeClr val="bg1"/>
                </a:solidFill>
              </a:rPr>
              <a:t> Unit C</a:t>
            </a:r>
          </a:p>
          <a:p>
            <a:pPr marL="192626" indent="0">
              <a:lnSpc>
                <a:spcPts val="1733"/>
              </a:lnSpc>
            </a:pPr>
            <a:r>
              <a:rPr lang="en-US" sz="1600" baseline="0" dirty="0">
                <a:solidFill>
                  <a:schemeClr val="bg1"/>
                </a:solidFill>
              </a:rPr>
              <a:t>Berkeley CA </a:t>
            </a:r>
            <a:r>
              <a:rPr lang="en-US" sz="1333" baseline="0" dirty="0">
                <a:solidFill>
                  <a:schemeClr val="bg1"/>
                </a:solidFill>
              </a:rPr>
              <a:t>94710</a:t>
            </a:r>
            <a:endParaRPr lang="en-US" sz="1600" baseline="0" dirty="0">
              <a:solidFill>
                <a:schemeClr val="bg1"/>
              </a:solidFill>
            </a:endParaRPr>
          </a:p>
          <a:p>
            <a:pPr marL="192626" indent="0">
              <a:lnSpc>
                <a:spcPts val="1733"/>
              </a:lnSpc>
            </a:pPr>
            <a:r>
              <a:rPr lang="en-US" sz="1600" b="1" baseline="0" dirty="0">
                <a:solidFill>
                  <a:srgbClr val="FFFF00"/>
                </a:solidFill>
              </a:rPr>
              <a:t>posterpresenter@gmail.com</a:t>
            </a:r>
            <a:endParaRPr lang="en-US" sz="1867" b="1" dirty="0">
              <a:solidFill>
                <a:srgbClr val="FFFF00"/>
              </a:solidFill>
            </a:endParaRPr>
          </a:p>
        </p:txBody>
      </p:sp>
      <p:sp>
        <p:nvSpPr>
          <p:cNvPr id="44" name="Rectangle 43"/>
          <p:cNvSpPr/>
          <p:nvPr userDrawn="1"/>
        </p:nvSpPr>
        <p:spPr>
          <a:xfrm>
            <a:off x="228600" y="228599"/>
            <a:ext cx="32461200" cy="3657600"/>
          </a:xfrm>
          <a:prstGeom prst="rect">
            <a:avLst/>
          </a:prstGeom>
          <a:solidFill>
            <a:srgbClr val="EAAA00"/>
          </a:soli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38" name="Rectangle 37"/>
          <p:cNvSpPr/>
          <p:nvPr userDrawn="1"/>
        </p:nvSpPr>
        <p:spPr>
          <a:xfrm>
            <a:off x="228600" y="9829800"/>
            <a:ext cx="77724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5" name="Rectangle 44"/>
          <p:cNvSpPr/>
          <p:nvPr userDrawn="1"/>
        </p:nvSpPr>
        <p:spPr>
          <a:xfrm>
            <a:off x="24003000" y="16002000"/>
            <a:ext cx="86868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6" name="Rectangle 45"/>
          <p:cNvSpPr/>
          <p:nvPr userDrawn="1"/>
        </p:nvSpPr>
        <p:spPr>
          <a:xfrm>
            <a:off x="8229600" y="11658600"/>
            <a:ext cx="15544800" cy="1005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7" name="Rectangle 46"/>
          <p:cNvSpPr/>
          <p:nvPr userDrawn="1"/>
        </p:nvSpPr>
        <p:spPr>
          <a:xfrm>
            <a:off x="24003000" y="11658600"/>
            <a:ext cx="86868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72" name="Rectangle 71"/>
          <p:cNvSpPr/>
          <p:nvPr userDrawn="1"/>
        </p:nvSpPr>
        <p:spPr>
          <a:xfrm>
            <a:off x="228600" y="15773400"/>
            <a:ext cx="77724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28600" y="9829800"/>
            <a:ext cx="7772400" cy="914400"/>
          </a:xfrm>
          <a:solidFill>
            <a:srgbClr val="EAAA00"/>
          </a:solidFill>
          <a:ln>
            <a:noFill/>
          </a:ln>
        </p:spPr>
        <p:txBody>
          <a:bodyPr wrap="none">
            <a:noAutofit/>
          </a:bodyPr>
          <a:lstStyle/>
          <a:p>
            <a:r>
              <a:rPr lang="en-US" sz="4000" u="none" dirty="0">
                <a:solidFill>
                  <a:schemeClr val="tx1"/>
                </a:solidFill>
              </a:rPr>
              <a:t>Objectives</a:t>
            </a:r>
          </a:p>
        </p:txBody>
      </p:sp>
      <p:sp>
        <p:nvSpPr>
          <p:cNvPr id="19" name="Text Placeholder 18"/>
          <p:cNvSpPr>
            <a:spLocks noGrp="1"/>
          </p:cNvSpPr>
          <p:nvPr>
            <p:ph type="body" sz="quarter" idx="150"/>
          </p:nvPr>
        </p:nvSpPr>
        <p:spPr>
          <a:xfrm>
            <a:off x="6351884" y="1980596"/>
            <a:ext cx="18319982" cy="1679987"/>
          </a:xfrm>
        </p:spPr>
        <p:txBody>
          <a:bodyPr>
            <a:noAutofit/>
          </a:bodyPr>
          <a:lstStyle/>
          <a:p>
            <a:r>
              <a:rPr lang="en-US" sz="3600" dirty="0">
                <a:solidFill>
                  <a:schemeClr val="accent5">
                    <a:lumMod val="50000"/>
                  </a:schemeClr>
                </a:solidFill>
              </a:rPr>
              <a:t>Najee Kitchens</a:t>
            </a:r>
            <a:r>
              <a:rPr lang="en-US" sz="3600" dirty="0"/>
              <a:t>, </a:t>
            </a:r>
            <a:r>
              <a:rPr lang="en-US" sz="3600" dirty="0" err="1"/>
              <a:t>Kairi</a:t>
            </a:r>
            <a:r>
              <a:rPr lang="en-US" sz="3600" dirty="0"/>
              <a:t> </a:t>
            </a:r>
            <a:r>
              <a:rPr lang="en-US" sz="3600" dirty="0" err="1"/>
              <a:t>Kozuma</a:t>
            </a:r>
            <a:r>
              <a:rPr lang="en-US" sz="3600" dirty="0"/>
              <a:t>, Boa-Lin Lai, Jonathan </a:t>
            </a:r>
            <a:r>
              <a:rPr lang="en-US" sz="3600" dirty="0" err="1"/>
              <a:t>Osei-Owusu</a:t>
            </a:r>
            <a:r>
              <a:rPr lang="en-US" sz="3600" dirty="0"/>
              <a:t>, </a:t>
            </a:r>
            <a:r>
              <a:rPr lang="en-US" sz="3600" dirty="0" err="1"/>
              <a:t>Nishant</a:t>
            </a:r>
            <a:r>
              <a:rPr lang="en-US" sz="3600" dirty="0"/>
              <a:t> Shah</a:t>
            </a:r>
          </a:p>
          <a:p>
            <a:r>
              <a:rPr lang="en-US" sz="3600" dirty="0"/>
              <a:t>Section ET2, The Magicians</a:t>
            </a:r>
          </a:p>
          <a:p>
            <a:r>
              <a:rPr lang="en-US" sz="3600" dirty="0"/>
              <a:t>Project Advisor: Dr. Manos </a:t>
            </a:r>
            <a:r>
              <a:rPr lang="en-US" sz="3600" dirty="0" err="1"/>
              <a:t>Tentzeris</a:t>
            </a:r>
            <a:endParaRPr lang="en-US" sz="3600" dirty="0"/>
          </a:p>
          <a:p>
            <a:endParaRPr lang="en-US" sz="3600" dirty="0"/>
          </a:p>
          <a:p>
            <a:endParaRPr lang="en-US" sz="3600" dirty="0">
              <a:solidFill>
                <a:schemeClr val="accent5">
                  <a:lumMod val="50000"/>
                </a:schemeClr>
              </a:solidFill>
            </a:endParaRPr>
          </a:p>
        </p:txBody>
      </p:sp>
      <p:sp>
        <p:nvSpPr>
          <p:cNvPr id="44" name="Text Placeholder 43"/>
          <p:cNvSpPr>
            <a:spLocks noGrp="1"/>
          </p:cNvSpPr>
          <p:nvPr>
            <p:ph type="body" sz="quarter" idx="185"/>
          </p:nvPr>
        </p:nvSpPr>
        <p:spPr>
          <a:xfrm>
            <a:off x="3903674" y="577799"/>
            <a:ext cx="23216403" cy="1322084"/>
          </a:xfrm>
        </p:spPr>
        <p:txBody>
          <a:bodyPr>
            <a:noAutofit/>
          </a:bodyPr>
          <a:lstStyle/>
          <a:p>
            <a:r>
              <a:rPr lang="en-US" sz="8800" b="1" dirty="0">
                <a:solidFill>
                  <a:schemeClr val="tx1"/>
                </a:solidFill>
              </a:rPr>
              <a:t>ESGT for Smart Glass Technologies</a:t>
            </a:r>
          </a:p>
        </p:txBody>
      </p:sp>
      <p:sp>
        <p:nvSpPr>
          <p:cNvPr id="31" name="TextBox 30"/>
          <p:cNvSpPr txBox="1"/>
          <p:nvPr/>
        </p:nvSpPr>
        <p:spPr>
          <a:xfrm>
            <a:off x="21992492" y="8206154"/>
            <a:ext cx="184731" cy="348878"/>
          </a:xfrm>
          <a:prstGeom prst="rect">
            <a:avLst/>
          </a:prstGeom>
          <a:noFill/>
        </p:spPr>
        <p:txBody>
          <a:bodyPr wrap="none" rtlCol="0">
            <a:spAutoFit/>
          </a:bodyPr>
          <a:lstStyle/>
          <a:p>
            <a:endParaRPr lang="en-US" sz="1667" dirty="0">
              <a:latin typeface="Times New Roman" panose="02020603050405020304" pitchFamily="18" charset="0"/>
              <a:cs typeface="Times New Roman" panose="02020603050405020304" pitchFamily="18" charset="0"/>
            </a:endParaRPr>
          </a:p>
        </p:txBody>
      </p:sp>
      <p:sp>
        <p:nvSpPr>
          <p:cNvPr id="25" name="Text Placeholder 2"/>
          <p:cNvSpPr>
            <a:spLocks noGrp="1"/>
          </p:cNvSpPr>
          <p:nvPr>
            <p:ph type="body" sz="quarter" idx="11"/>
          </p:nvPr>
        </p:nvSpPr>
        <p:spPr>
          <a:xfrm>
            <a:off x="228600" y="4114800"/>
            <a:ext cx="7772400" cy="914400"/>
          </a:xfrm>
          <a:solidFill>
            <a:srgbClr val="EAAA00"/>
          </a:solidFill>
          <a:ln w="63500" cap="sq">
            <a:noFill/>
          </a:ln>
          <a:effectLst>
            <a:softEdge rad="0"/>
          </a:effectLst>
        </p:spPr>
        <p:txBody>
          <a:bodyPr>
            <a:noAutofit/>
          </a:bodyPr>
          <a:lstStyle/>
          <a:p>
            <a:r>
              <a:rPr lang="en-US" sz="4000" u="none" dirty="0">
                <a:solidFill>
                  <a:schemeClr val="tx1"/>
                </a:solidFill>
              </a:rPr>
              <a:t>Background</a:t>
            </a:r>
          </a:p>
        </p:txBody>
      </p:sp>
      <p:pic>
        <p:nvPicPr>
          <p:cNvPr id="20" name="Picture 19"/>
          <p:cNvPicPr>
            <a:picLocks noChangeAspect="1"/>
          </p:cNvPicPr>
          <p:nvPr/>
        </p:nvPicPr>
        <p:blipFill>
          <a:blip r:embed="rId3"/>
          <a:stretch>
            <a:fillRect/>
          </a:stretch>
        </p:blipFill>
        <p:spPr>
          <a:xfrm>
            <a:off x="23696444" y="2566819"/>
            <a:ext cx="8534400" cy="1017016"/>
          </a:xfrm>
          <a:prstGeom prst="rect">
            <a:avLst/>
          </a:prstGeom>
        </p:spPr>
      </p:pic>
      <p:sp>
        <p:nvSpPr>
          <p:cNvPr id="27" name="Text Placeholder 2"/>
          <p:cNvSpPr>
            <a:spLocks noGrp="1"/>
          </p:cNvSpPr>
          <p:nvPr>
            <p:ph type="body" sz="quarter" idx="11"/>
          </p:nvPr>
        </p:nvSpPr>
        <p:spPr>
          <a:xfrm>
            <a:off x="8229599" y="4114800"/>
            <a:ext cx="15544800" cy="914400"/>
          </a:xfrm>
          <a:solidFill>
            <a:srgbClr val="EAAA00"/>
          </a:solidFill>
          <a:ln>
            <a:noFill/>
          </a:ln>
          <a:effectLst>
            <a:softEdge rad="0"/>
          </a:effectLst>
        </p:spPr>
        <p:txBody>
          <a:bodyPr>
            <a:noAutofit/>
          </a:bodyPr>
          <a:lstStyle/>
          <a:p>
            <a:r>
              <a:rPr lang="en-US" sz="4000" u="none" dirty="0">
                <a:solidFill>
                  <a:schemeClr val="tx1"/>
                </a:solidFill>
              </a:rPr>
              <a:t>System Design</a:t>
            </a:r>
          </a:p>
        </p:txBody>
      </p:sp>
      <p:sp>
        <p:nvSpPr>
          <p:cNvPr id="29" name="Text Placeholder 2"/>
          <p:cNvSpPr>
            <a:spLocks noGrp="1"/>
          </p:cNvSpPr>
          <p:nvPr>
            <p:ph type="body" sz="quarter" idx="11"/>
          </p:nvPr>
        </p:nvSpPr>
        <p:spPr>
          <a:xfrm>
            <a:off x="8229599" y="11658600"/>
            <a:ext cx="15544800" cy="914400"/>
          </a:xfrm>
          <a:solidFill>
            <a:srgbClr val="EAAA00"/>
          </a:solidFill>
          <a:ln>
            <a:noFill/>
          </a:ln>
          <a:effectLst>
            <a:softEdge rad="0"/>
          </a:effectLst>
        </p:spPr>
        <p:txBody>
          <a:bodyPr>
            <a:noAutofit/>
          </a:bodyPr>
          <a:lstStyle/>
          <a:p>
            <a:r>
              <a:rPr lang="en-US" sz="4000" u="none" dirty="0">
                <a:solidFill>
                  <a:schemeClr val="tx1"/>
                </a:solidFill>
              </a:rPr>
              <a:t>Results</a:t>
            </a:r>
          </a:p>
        </p:txBody>
      </p:sp>
      <p:sp>
        <p:nvSpPr>
          <p:cNvPr id="32" name="Text Placeholder 2"/>
          <p:cNvSpPr>
            <a:spLocks noGrp="1"/>
          </p:cNvSpPr>
          <p:nvPr>
            <p:ph type="body" sz="quarter" idx="11"/>
          </p:nvPr>
        </p:nvSpPr>
        <p:spPr>
          <a:xfrm>
            <a:off x="24003000" y="4114800"/>
            <a:ext cx="8686800" cy="914400"/>
          </a:xfrm>
          <a:solidFill>
            <a:srgbClr val="EAAA00"/>
          </a:solidFill>
          <a:ln>
            <a:noFill/>
          </a:ln>
          <a:effectLst>
            <a:softEdge rad="0"/>
          </a:effectLst>
        </p:spPr>
        <p:txBody>
          <a:bodyPr>
            <a:noAutofit/>
          </a:bodyPr>
          <a:lstStyle/>
          <a:p>
            <a:r>
              <a:rPr lang="en-US" sz="4000" u="none" dirty="0">
                <a:solidFill>
                  <a:schemeClr val="tx1"/>
                </a:solidFill>
              </a:rPr>
              <a:t>Final Prototype</a:t>
            </a:r>
          </a:p>
        </p:txBody>
      </p:sp>
      <p:sp>
        <p:nvSpPr>
          <p:cNvPr id="35" name="Text Placeholder 2"/>
          <p:cNvSpPr>
            <a:spLocks noGrp="1"/>
          </p:cNvSpPr>
          <p:nvPr>
            <p:ph type="body" sz="quarter" idx="11"/>
          </p:nvPr>
        </p:nvSpPr>
        <p:spPr>
          <a:xfrm>
            <a:off x="24003000" y="11658600"/>
            <a:ext cx="8686800" cy="914400"/>
          </a:xfrm>
          <a:solidFill>
            <a:srgbClr val="EAAA00"/>
          </a:solidFill>
          <a:ln>
            <a:noFill/>
          </a:ln>
          <a:effectLst>
            <a:softEdge rad="0"/>
          </a:effectLst>
        </p:spPr>
        <p:txBody>
          <a:bodyPr>
            <a:noAutofit/>
          </a:bodyPr>
          <a:lstStyle/>
          <a:p>
            <a:r>
              <a:rPr lang="en-US" sz="4000" u="none" dirty="0">
                <a:solidFill>
                  <a:schemeClr val="tx1"/>
                </a:solidFill>
              </a:rPr>
              <a:t>Conclusion</a:t>
            </a:r>
          </a:p>
        </p:txBody>
      </p:sp>
      <p:sp>
        <p:nvSpPr>
          <p:cNvPr id="36" name="Text Placeholder 2"/>
          <p:cNvSpPr>
            <a:spLocks noGrp="1"/>
          </p:cNvSpPr>
          <p:nvPr>
            <p:ph type="body" sz="quarter" idx="11"/>
          </p:nvPr>
        </p:nvSpPr>
        <p:spPr>
          <a:xfrm>
            <a:off x="24002998" y="16004983"/>
            <a:ext cx="8686800" cy="914400"/>
          </a:xfrm>
          <a:solidFill>
            <a:srgbClr val="EAAA00"/>
          </a:solidFill>
          <a:ln>
            <a:noFill/>
          </a:ln>
          <a:effectLst>
            <a:softEdge rad="0"/>
          </a:effectLst>
        </p:spPr>
        <p:txBody>
          <a:bodyPr>
            <a:noAutofit/>
          </a:bodyPr>
          <a:lstStyle/>
          <a:p>
            <a:r>
              <a:rPr lang="en-US" sz="4000" u="none" dirty="0">
                <a:solidFill>
                  <a:schemeClr val="tx1"/>
                </a:solidFill>
              </a:rPr>
              <a:t>Future Work</a:t>
            </a:r>
          </a:p>
        </p:txBody>
      </p:sp>
      <p:sp>
        <p:nvSpPr>
          <p:cNvPr id="38" name="TextBox 37"/>
          <p:cNvSpPr txBox="1"/>
          <p:nvPr/>
        </p:nvSpPr>
        <p:spPr>
          <a:xfrm>
            <a:off x="817723" y="2222511"/>
            <a:ext cx="5111528" cy="1569660"/>
          </a:xfrm>
          <a:prstGeom prst="rect">
            <a:avLst/>
          </a:prstGeom>
          <a:noFill/>
        </p:spPr>
        <p:txBody>
          <a:bodyPr wrap="none" rtlCol="0">
            <a:spAutoFit/>
          </a:bodyPr>
          <a:lstStyle/>
          <a:p>
            <a:r>
              <a:rPr lang="en-US" sz="9600" dirty="0">
                <a:latin typeface="Times New Roman" panose="02020603050405020304" pitchFamily="18" charset="0"/>
                <a:cs typeface="Times New Roman" panose="02020603050405020304" pitchFamily="18" charset="0"/>
              </a:rPr>
              <a:t>ATHENA</a:t>
            </a:r>
          </a:p>
        </p:txBody>
      </p:sp>
      <p:sp>
        <p:nvSpPr>
          <p:cNvPr id="40" name="TextBox 39"/>
          <p:cNvSpPr txBox="1"/>
          <p:nvPr/>
        </p:nvSpPr>
        <p:spPr>
          <a:xfrm>
            <a:off x="228600" y="5029200"/>
            <a:ext cx="7772398" cy="4572000"/>
          </a:xfrm>
          <a:prstGeom prst="rect">
            <a:avLst/>
          </a:prstGeom>
          <a:noFill/>
        </p:spPr>
        <p:txBody>
          <a:bodyPr wrap="square" rtlCol="0">
            <a:noAutofit/>
          </a:bodyPr>
          <a:lstStyle/>
          <a:p>
            <a:pPr marL="182880" indent="-182880" fontAlgn="base">
              <a:lnSpc>
                <a:spcPct val="150000"/>
              </a:lnSpc>
              <a:buFont typeface="Arial" charset="0"/>
              <a:buChar char="•"/>
            </a:pPr>
            <a:r>
              <a:rPr lang="en-US" sz="2800" dirty="0"/>
              <a:t>About 610,000 people die of heart disease in the U.S. each year (1 in every 4 deaths)</a:t>
            </a:r>
          </a:p>
          <a:p>
            <a:pPr marL="182880" indent="-182880" fontAlgn="base">
              <a:lnSpc>
                <a:spcPct val="150000"/>
              </a:lnSpc>
              <a:buFont typeface="Arial" charset="0"/>
              <a:buChar char="•"/>
            </a:pPr>
            <a:r>
              <a:rPr lang="en-US" sz="2800" dirty="0"/>
              <a:t>Integrating important information into daily routine doesn’t require a change to the routine</a:t>
            </a:r>
          </a:p>
          <a:p>
            <a:pPr marL="182880" indent="-182880" fontAlgn="base">
              <a:lnSpc>
                <a:spcPct val="150000"/>
              </a:lnSpc>
              <a:buFont typeface="Arial" charset="0"/>
              <a:buChar char="•"/>
            </a:pPr>
            <a:r>
              <a:rPr lang="en-US" sz="2800" dirty="0"/>
              <a:t>Modular design is capable of adapting to a variety of applications (i.e. mirror, windshield, window, etc.)</a:t>
            </a:r>
          </a:p>
        </p:txBody>
      </p:sp>
      <p:sp>
        <p:nvSpPr>
          <p:cNvPr id="42" name="Rectangle 41"/>
          <p:cNvSpPr/>
          <p:nvPr/>
        </p:nvSpPr>
        <p:spPr>
          <a:xfrm>
            <a:off x="228600" y="10744199"/>
            <a:ext cx="7772400" cy="5909310"/>
          </a:xfrm>
          <a:prstGeom prst="rect">
            <a:avLst/>
          </a:prstGeom>
        </p:spPr>
        <p:txBody>
          <a:bodyPr wrap="square">
            <a:spAutoFit/>
          </a:bodyPr>
          <a:lstStyle/>
          <a:p>
            <a:pPr marL="182880" indent="-182880" fontAlgn="base">
              <a:lnSpc>
                <a:spcPct val="150000"/>
              </a:lnSpc>
              <a:buFont typeface="Arial" charset="0"/>
              <a:buChar char="•"/>
            </a:pPr>
            <a:r>
              <a:rPr lang="en-US" sz="2800" dirty="0"/>
              <a:t>Display multiple applications in one dashboard (i.e. calendar, mail, time, weather, sensor data, biometric vital signs)</a:t>
            </a:r>
          </a:p>
          <a:p>
            <a:pPr marL="182880" indent="-182880" fontAlgn="base">
              <a:lnSpc>
                <a:spcPct val="150000"/>
              </a:lnSpc>
              <a:buFont typeface="Arial" charset="0"/>
              <a:buChar char="•"/>
            </a:pPr>
            <a:r>
              <a:rPr lang="en-US" sz="2800" dirty="0"/>
              <a:t>Control display without </a:t>
            </a:r>
            <a:r>
              <a:rPr lang="en-US" sz="2800"/>
              <a:t>smudging it</a:t>
            </a:r>
          </a:p>
          <a:p>
            <a:pPr marL="182880" indent="-182880" fontAlgn="base">
              <a:lnSpc>
                <a:spcPct val="150000"/>
              </a:lnSpc>
              <a:buFont typeface="Arial" charset="0"/>
              <a:buChar char="•"/>
            </a:pPr>
            <a:r>
              <a:rPr lang="en-US" sz="2800"/>
              <a:t>Integrate </a:t>
            </a:r>
            <a:r>
              <a:rPr lang="en-US" sz="2800" dirty="0"/>
              <a:t>transparent circuitry (i.e. LCD, sensors) into different display materials (i.e. mirror, glass, plastic)</a:t>
            </a:r>
            <a:br>
              <a:rPr lang="en-US" sz="2800" dirty="0"/>
            </a:br>
            <a:br>
              <a:rPr lang="en-US" sz="2800" dirty="0"/>
            </a:br>
            <a:endParaRPr lang="en-US" sz="2800" dirty="0"/>
          </a:p>
        </p:txBody>
      </p:sp>
      <p:sp>
        <p:nvSpPr>
          <p:cNvPr id="46" name="Text Placeholder 2"/>
          <p:cNvSpPr>
            <a:spLocks noGrp="1"/>
          </p:cNvSpPr>
          <p:nvPr>
            <p:ph type="body" sz="quarter" idx="11"/>
          </p:nvPr>
        </p:nvSpPr>
        <p:spPr>
          <a:xfrm>
            <a:off x="228600" y="15773400"/>
            <a:ext cx="7772400" cy="914400"/>
          </a:xfrm>
          <a:solidFill>
            <a:srgbClr val="EAAA00"/>
          </a:solidFill>
          <a:ln>
            <a:noFill/>
          </a:ln>
        </p:spPr>
        <p:txBody>
          <a:bodyPr wrap="none">
            <a:noAutofit/>
          </a:bodyPr>
          <a:lstStyle/>
          <a:p>
            <a:r>
              <a:rPr lang="en-US" sz="4000" u="none" dirty="0">
                <a:solidFill>
                  <a:schemeClr val="tx1"/>
                </a:solidFill>
              </a:rPr>
              <a:t>Solutions</a:t>
            </a:r>
          </a:p>
        </p:txBody>
      </p:sp>
      <p:sp>
        <p:nvSpPr>
          <p:cNvPr id="48" name="Rectangle 47"/>
          <p:cNvSpPr/>
          <p:nvPr/>
        </p:nvSpPr>
        <p:spPr>
          <a:xfrm>
            <a:off x="228600" y="16687800"/>
            <a:ext cx="7772400" cy="4801314"/>
          </a:xfrm>
          <a:prstGeom prst="rect">
            <a:avLst/>
          </a:prstGeom>
        </p:spPr>
        <p:txBody>
          <a:bodyPr wrap="square">
            <a:spAutoFit/>
          </a:bodyPr>
          <a:lstStyle/>
          <a:p>
            <a:r>
              <a:rPr lang="en-US" sz="3600" b="1" dirty="0"/>
              <a:t>A “smart” mirror prototype:</a:t>
            </a:r>
            <a:endParaRPr lang="en-US" sz="3600" dirty="0"/>
          </a:p>
          <a:p>
            <a:pPr marL="182880" indent="-182880" fontAlgn="base">
              <a:lnSpc>
                <a:spcPct val="150000"/>
              </a:lnSpc>
              <a:buFont typeface="Arial" charset="0"/>
              <a:buChar char="•"/>
            </a:pPr>
            <a:r>
              <a:rPr lang="en-US" sz="3000" dirty="0"/>
              <a:t>Interact via Hover gesture sensors</a:t>
            </a:r>
          </a:p>
          <a:p>
            <a:pPr marL="182880" indent="-182880" fontAlgn="base">
              <a:lnSpc>
                <a:spcPct val="150000"/>
              </a:lnSpc>
              <a:buFont typeface="Arial" charset="0"/>
              <a:buChar char="•"/>
            </a:pPr>
            <a:r>
              <a:rPr lang="en-US" sz="3000" dirty="0"/>
              <a:t>Synchronize data to Android application</a:t>
            </a:r>
          </a:p>
          <a:p>
            <a:pPr marL="182880" indent="-182880" fontAlgn="base">
              <a:lnSpc>
                <a:spcPct val="150000"/>
              </a:lnSpc>
              <a:buFont typeface="Arial" charset="0"/>
              <a:buChar char="•"/>
            </a:pPr>
            <a:r>
              <a:rPr lang="en-US" sz="3000" dirty="0"/>
              <a:t>Appearance of normal mirror when off</a:t>
            </a:r>
          </a:p>
          <a:p>
            <a:pPr marL="182880" indent="-182880" fontAlgn="base">
              <a:lnSpc>
                <a:spcPct val="150000"/>
              </a:lnSpc>
              <a:buFont typeface="Arial" charset="0"/>
              <a:buChar char="•"/>
            </a:pPr>
            <a:r>
              <a:rPr lang="en-US" sz="3000" dirty="0"/>
              <a:t>Display real time sensor input</a:t>
            </a:r>
          </a:p>
          <a:p>
            <a:pPr marL="182880" indent="-182880" fontAlgn="base">
              <a:lnSpc>
                <a:spcPct val="150000"/>
              </a:lnSpc>
              <a:buFont typeface="Arial" charset="0"/>
              <a:buChar char="•"/>
            </a:pPr>
            <a:r>
              <a:rPr lang="en-US" sz="3000" dirty="0"/>
              <a:t>Personalized email, news, weather, and calendar information</a:t>
            </a:r>
          </a:p>
        </p:txBody>
      </p:sp>
      <p:sp>
        <p:nvSpPr>
          <p:cNvPr id="49" name="Rectangle 48"/>
          <p:cNvSpPr/>
          <p:nvPr/>
        </p:nvSpPr>
        <p:spPr>
          <a:xfrm>
            <a:off x="24002998" y="16916399"/>
            <a:ext cx="8686800" cy="4800600"/>
          </a:xfrm>
          <a:prstGeom prst="rect">
            <a:avLst/>
          </a:prstGeom>
        </p:spPr>
        <p:txBody>
          <a:bodyPr wrap="square">
            <a:spAutoFit/>
          </a:bodyPr>
          <a:lstStyle/>
          <a:p>
            <a:pPr marL="182880" indent="-182880" fontAlgn="base">
              <a:lnSpc>
                <a:spcPct val="150000"/>
              </a:lnSpc>
              <a:buFont typeface="Arial" charset="0"/>
              <a:buChar char="•"/>
            </a:pPr>
            <a:r>
              <a:rPr lang="en-US" sz="2800" dirty="0"/>
              <a:t>Integrate transparent circuitry into two-way mirror, glass, flexible glass etc.</a:t>
            </a:r>
          </a:p>
          <a:p>
            <a:pPr marL="182880" indent="-182880" fontAlgn="base">
              <a:lnSpc>
                <a:spcPct val="150000"/>
              </a:lnSpc>
              <a:buFont typeface="Arial" charset="0"/>
              <a:buChar char="•"/>
            </a:pPr>
            <a:r>
              <a:rPr lang="en-US" sz="2800" dirty="0"/>
              <a:t>Add biometric device to detect vitals (i.e. blood pressure)</a:t>
            </a:r>
          </a:p>
          <a:p>
            <a:pPr marL="182880" indent="-182880" fontAlgn="base">
              <a:lnSpc>
                <a:spcPct val="150000"/>
              </a:lnSpc>
              <a:buFont typeface="Arial" charset="0"/>
              <a:buChar char="•"/>
            </a:pPr>
            <a:r>
              <a:rPr lang="en-US" sz="2800" dirty="0"/>
              <a:t>Add device to detect close proximity to turn on and off the display</a:t>
            </a:r>
          </a:p>
          <a:p>
            <a:pPr marL="182880" indent="-182880" fontAlgn="base">
              <a:lnSpc>
                <a:spcPct val="150000"/>
              </a:lnSpc>
              <a:buFont typeface="Arial" charset="0"/>
              <a:buChar char="•"/>
            </a:pPr>
            <a:r>
              <a:rPr lang="en-US" sz="2800" dirty="0"/>
              <a:t>Use more conspicuous gesture sensor</a:t>
            </a:r>
          </a:p>
        </p:txBody>
      </p:sp>
      <p:sp>
        <p:nvSpPr>
          <p:cNvPr id="50" name="Rectangle 49"/>
          <p:cNvSpPr/>
          <p:nvPr/>
        </p:nvSpPr>
        <p:spPr>
          <a:xfrm>
            <a:off x="24003000" y="12573000"/>
            <a:ext cx="8686800" cy="3323987"/>
          </a:xfrm>
          <a:prstGeom prst="rect">
            <a:avLst/>
          </a:prstGeom>
        </p:spPr>
        <p:txBody>
          <a:bodyPr wrap="square">
            <a:spAutoFit/>
          </a:bodyPr>
          <a:lstStyle/>
          <a:p>
            <a:pPr marL="182880" indent="-182880" fontAlgn="base">
              <a:lnSpc>
                <a:spcPct val="150000"/>
              </a:lnSpc>
              <a:buFont typeface="Arial" charset="0"/>
              <a:buChar char="•"/>
            </a:pPr>
            <a:r>
              <a:rPr lang="en-US" sz="2800" dirty="0"/>
              <a:t>Software ecosystem implementable on variety of products (i.e. eyeglasses, window)</a:t>
            </a:r>
          </a:p>
          <a:p>
            <a:pPr marL="182880" indent="-182880" fontAlgn="base">
              <a:lnSpc>
                <a:spcPct val="150000"/>
              </a:lnSpc>
              <a:buFont typeface="Arial" charset="0"/>
              <a:buChar char="•"/>
            </a:pPr>
            <a:r>
              <a:rPr lang="en-US" sz="2800" dirty="0"/>
              <a:t>Shows / hides widgets, depending on user’s desired settings</a:t>
            </a:r>
          </a:p>
          <a:p>
            <a:pPr marL="182880" indent="-182880" fontAlgn="base">
              <a:lnSpc>
                <a:spcPct val="150000"/>
              </a:lnSpc>
              <a:buFont typeface="Arial" charset="0"/>
              <a:buChar char="•"/>
            </a:pPr>
            <a:r>
              <a:rPr lang="en-US" sz="2800" dirty="0"/>
              <a:t>Allows HMI without smudging display</a:t>
            </a:r>
          </a:p>
        </p:txBody>
      </p:sp>
      <p:sp>
        <p:nvSpPr>
          <p:cNvPr id="52" name="Rectangle 51"/>
          <p:cNvSpPr/>
          <p:nvPr/>
        </p:nvSpPr>
        <p:spPr>
          <a:xfrm>
            <a:off x="8229600" y="15998739"/>
            <a:ext cx="6585291" cy="1722587"/>
          </a:xfrm>
          <a:prstGeom prst="rect">
            <a:avLst/>
          </a:prstGeom>
        </p:spPr>
        <p:txBody>
          <a:bodyPr wrap="square">
            <a:noAutofit/>
          </a:bodyPr>
          <a:lstStyle/>
          <a:p>
            <a:pPr marL="182880" indent="-182880"/>
            <a:r>
              <a:rPr lang="en-US" sz="3200" b="1" u="sng" dirty="0"/>
              <a:t>Hardware Configuration Results </a:t>
            </a:r>
            <a:endParaRPr lang="en-US" sz="3200" b="1" dirty="0"/>
          </a:p>
          <a:p>
            <a:pPr marL="182880" indent="-182880" fontAlgn="base">
              <a:buFont typeface="Arial" charset="0"/>
              <a:buChar char="•"/>
            </a:pPr>
            <a:r>
              <a:rPr lang="en-US" sz="2800" dirty="0"/>
              <a:t>Hover for gesture input</a:t>
            </a:r>
          </a:p>
          <a:p>
            <a:pPr marL="182880" indent="-182880" fontAlgn="base">
              <a:buFont typeface="Arial" charset="0"/>
              <a:buChar char="•"/>
            </a:pPr>
            <a:r>
              <a:rPr lang="en-US" sz="2800" dirty="0"/>
              <a:t>Use RTOS to reduce responsive delay</a:t>
            </a:r>
          </a:p>
          <a:p>
            <a:pPr marL="182880" indent="-182880"/>
            <a:br>
              <a:rPr lang="en-US" sz="2800" dirty="0"/>
            </a:br>
            <a:endParaRPr lang="en-US" sz="2800" dirty="0"/>
          </a:p>
          <a:p>
            <a:pPr marL="182880" indent="-182880"/>
            <a:br>
              <a:rPr lang="en-US" sz="2800" dirty="0"/>
            </a:br>
            <a:endParaRPr lang="en-US" sz="2800" dirty="0"/>
          </a:p>
          <a:p>
            <a:pPr marL="182880" indent="-182880"/>
            <a:br>
              <a:rPr lang="en-US" sz="2800" dirty="0"/>
            </a:br>
            <a:endParaRPr lang="en-US" sz="2800" dirty="0">
              <a:solidFill>
                <a:srgbClr val="000000"/>
              </a:solidFill>
              <a:latin typeface="Arial" charset="0"/>
            </a:endParaRPr>
          </a:p>
        </p:txBody>
      </p:sp>
      <p:sp>
        <p:nvSpPr>
          <p:cNvPr id="53" name="Rectangle 52"/>
          <p:cNvSpPr/>
          <p:nvPr/>
        </p:nvSpPr>
        <p:spPr>
          <a:xfrm>
            <a:off x="16002000" y="5029200"/>
            <a:ext cx="7772400" cy="6400800"/>
          </a:xfrm>
          <a:prstGeom prst="rect">
            <a:avLst/>
          </a:prstGeom>
        </p:spPr>
        <p:txBody>
          <a:bodyPr wrap="square">
            <a:spAutoFit/>
          </a:bodyPr>
          <a:lstStyle/>
          <a:p>
            <a:pPr marL="514350" indent="-514350" fontAlgn="base">
              <a:buFont typeface="+mj-lt"/>
              <a:buAutoNum type="arabicPeriod"/>
            </a:pPr>
            <a:r>
              <a:rPr lang="en-US" sz="2800" dirty="0"/>
              <a:t>Phone: Android app for connecting to Firebase for user configuration</a:t>
            </a:r>
          </a:p>
          <a:p>
            <a:pPr marL="514350" indent="-514350" fontAlgn="base">
              <a:buFont typeface="+mj-lt"/>
              <a:buAutoNum type="arabicPeriod"/>
            </a:pPr>
            <a:r>
              <a:rPr lang="en-US" sz="2800" dirty="0"/>
              <a:t>Database: PostgreSQL DB for storing sensor data for future use</a:t>
            </a:r>
          </a:p>
          <a:p>
            <a:pPr marL="514350" indent="-514350" fontAlgn="base">
              <a:buFont typeface="+mj-lt"/>
              <a:buAutoNum type="arabicPeriod"/>
            </a:pPr>
            <a:r>
              <a:rPr lang="en-US" sz="2800" dirty="0"/>
              <a:t>Sensors: IR, temperature, and humid sensors (include biometric in future work)</a:t>
            </a:r>
          </a:p>
          <a:p>
            <a:pPr marL="514350" indent="-514350" fontAlgn="base">
              <a:buFont typeface="+mj-lt"/>
              <a:buAutoNum type="arabicPeriod"/>
            </a:pPr>
            <a:r>
              <a:rPr lang="en-US" sz="2800" dirty="0"/>
              <a:t>Firebase: Cloud backup and synchronization of user configuration</a:t>
            </a:r>
          </a:p>
          <a:p>
            <a:pPr marL="514350" indent="-514350" fontAlgn="base">
              <a:buFont typeface="+mj-lt"/>
              <a:buAutoNum type="arabicPeriod"/>
            </a:pPr>
            <a:r>
              <a:rPr lang="en-US" sz="2800" dirty="0"/>
              <a:t>RPI3: Microcontroller for the web browser, database, and analog sensor input</a:t>
            </a:r>
          </a:p>
          <a:p>
            <a:pPr marL="514350" indent="-514350" fontAlgn="base">
              <a:buFont typeface="+mj-lt"/>
              <a:buAutoNum type="arabicPeriod"/>
            </a:pPr>
            <a:r>
              <a:rPr lang="en-US" sz="2800" dirty="0"/>
              <a:t>User API: The service for email, news feed, weather, calendar, etc.</a:t>
            </a:r>
          </a:p>
          <a:p>
            <a:pPr marL="514350" indent="-514350" fontAlgn="base">
              <a:buFont typeface="+mj-lt"/>
              <a:buAutoNum type="arabicPeriod"/>
            </a:pPr>
            <a:r>
              <a:rPr lang="en-US" sz="2800" dirty="0"/>
              <a:t>Mirror: Frontend and display for ESGT</a:t>
            </a:r>
          </a:p>
          <a:p>
            <a:pPr marL="514350" indent="-514350" fontAlgn="base">
              <a:buFont typeface="+mj-lt"/>
              <a:buAutoNum type="arabicPeriod"/>
            </a:pPr>
            <a:r>
              <a:rPr lang="en-US" sz="2800" dirty="0"/>
              <a:t>Hover: Gesture sensor for user interaction</a:t>
            </a:r>
          </a:p>
        </p:txBody>
      </p:sp>
      <p:sp>
        <p:nvSpPr>
          <p:cNvPr id="56" name="Rectangle 55"/>
          <p:cNvSpPr/>
          <p:nvPr/>
        </p:nvSpPr>
        <p:spPr>
          <a:xfrm>
            <a:off x="8229600" y="12930739"/>
            <a:ext cx="7682551" cy="2739211"/>
          </a:xfrm>
          <a:prstGeom prst="rect">
            <a:avLst/>
          </a:prstGeom>
        </p:spPr>
        <p:txBody>
          <a:bodyPr wrap="square">
            <a:spAutoFit/>
          </a:bodyPr>
          <a:lstStyle/>
          <a:p>
            <a:pPr marL="182880" indent="-182880"/>
            <a:r>
              <a:rPr lang="en-US" sz="3200" b="1" u="sng" dirty="0"/>
              <a:t>Dataflow Results</a:t>
            </a:r>
            <a:endParaRPr lang="en-US" sz="3200" b="1" dirty="0"/>
          </a:p>
          <a:p>
            <a:pPr marL="182880" indent="-182880" fontAlgn="base">
              <a:buFont typeface="Arial" charset="0"/>
              <a:buChar char="•"/>
            </a:pPr>
            <a:r>
              <a:rPr lang="en-US" sz="2800" dirty="0"/>
              <a:t>Collect and stores real-time sensor data into database</a:t>
            </a:r>
          </a:p>
          <a:p>
            <a:pPr marL="182880" indent="-182880" fontAlgn="base">
              <a:buFont typeface="Arial" charset="0"/>
              <a:buChar char="•"/>
            </a:pPr>
            <a:r>
              <a:rPr lang="en-US" sz="2800" dirty="0"/>
              <a:t>User configuration changes update instantly on mirror</a:t>
            </a:r>
          </a:p>
          <a:p>
            <a:pPr marL="182880" indent="-182880" fontAlgn="base">
              <a:buFont typeface="Arial" charset="0"/>
              <a:buChar char="•"/>
            </a:pPr>
            <a:r>
              <a:rPr lang="en-US" sz="2800" dirty="0"/>
              <a:t>Supports multiple devices and users</a:t>
            </a:r>
          </a:p>
        </p:txBody>
      </p:sp>
      <p:sp>
        <p:nvSpPr>
          <p:cNvPr id="57" name="Rectangle 56"/>
          <p:cNvSpPr/>
          <p:nvPr/>
        </p:nvSpPr>
        <p:spPr>
          <a:xfrm>
            <a:off x="15882516" y="15569562"/>
            <a:ext cx="6480489" cy="1569660"/>
          </a:xfrm>
          <a:prstGeom prst="rect">
            <a:avLst/>
          </a:prstGeom>
        </p:spPr>
        <p:txBody>
          <a:bodyPr wrap="square">
            <a:spAutoFit/>
          </a:bodyPr>
          <a:lstStyle/>
          <a:p>
            <a:pPr marL="182880" indent="-182880" fontAlgn="base"/>
            <a:br>
              <a:rPr lang="en-US" sz="3200" b="1" dirty="0"/>
            </a:br>
            <a:r>
              <a:rPr lang="en-US" sz="3200" b="1" u="sng" dirty="0"/>
              <a:t>Transparent Circuitry Results</a:t>
            </a:r>
          </a:p>
          <a:p>
            <a:pPr marL="182880" indent="-182880" fontAlgn="base"/>
            <a:endParaRPr lang="en-US" sz="3200" b="1" dirty="0"/>
          </a:p>
        </p:txBody>
      </p:sp>
      <p:pic>
        <p:nvPicPr>
          <p:cNvPr id="62" name="Picture 61"/>
          <p:cNvPicPr>
            <a:picLocks noChangeAspect="1"/>
          </p:cNvPicPr>
          <p:nvPr/>
        </p:nvPicPr>
        <p:blipFill rotWithShape="1">
          <a:blip r:embed="rId4" cstate="print">
            <a:extLst>
              <a:ext uri="{28A0092B-C50C-407E-A947-70E740481C1C}">
                <a14:useLocalDpi xmlns:a14="http://schemas.microsoft.com/office/drawing/2010/main" val="0"/>
              </a:ext>
            </a:extLst>
          </a:blip>
          <a:srcRect t="31174" r="12099" b="11736"/>
          <a:stretch/>
        </p:blipFill>
        <p:spPr>
          <a:xfrm>
            <a:off x="18882740" y="17547280"/>
            <a:ext cx="4086483" cy="3538837"/>
          </a:xfrm>
          <a:prstGeom prst="rect">
            <a:avLst/>
          </a:prstGeom>
          <a:ln w="25400">
            <a:solidFill>
              <a:schemeClr val="tx2"/>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02998" y="5051287"/>
            <a:ext cx="3588026" cy="6378713"/>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31259" r="23770" b="34086"/>
          <a:stretch/>
        </p:blipFill>
        <p:spPr>
          <a:xfrm rot="16200000">
            <a:off x="9641666" y="17465902"/>
            <a:ext cx="3832919" cy="4213505"/>
          </a:xfrm>
          <a:prstGeom prst="rect">
            <a:avLst/>
          </a:prstGeom>
          <a:ln w="25400">
            <a:solidFill>
              <a:schemeClr val="tx2"/>
            </a:solidFill>
          </a:ln>
        </p:spPr>
      </p:pic>
      <p:sp>
        <p:nvSpPr>
          <p:cNvPr id="8" name="Rectangle 7"/>
          <p:cNvSpPr/>
          <p:nvPr/>
        </p:nvSpPr>
        <p:spPr>
          <a:xfrm>
            <a:off x="14911142" y="17397369"/>
            <a:ext cx="3693932" cy="3539430"/>
          </a:xfrm>
          <a:prstGeom prst="rect">
            <a:avLst/>
          </a:prstGeom>
        </p:spPr>
        <p:txBody>
          <a:bodyPr wrap="square">
            <a:spAutoFit/>
          </a:bodyPr>
          <a:lstStyle/>
          <a:p>
            <a:pPr marL="182880" indent="-182880" fontAlgn="base">
              <a:buFont typeface="Arial" charset="0"/>
              <a:buChar char="•"/>
            </a:pPr>
            <a:r>
              <a:rPr lang="en-US" sz="2800" dirty="0"/>
              <a:t>Attached 2 surface-mounted resistors + power supply + light + humidity / temp sensor</a:t>
            </a:r>
          </a:p>
          <a:p>
            <a:pPr marL="182880" indent="-182880" fontAlgn="base">
              <a:buFont typeface="Arial" charset="0"/>
              <a:buChar char="•"/>
            </a:pPr>
            <a:r>
              <a:rPr lang="en-US" sz="2800" dirty="0"/>
              <a:t>Proved concept of inkjet printing on glass</a:t>
            </a:r>
          </a:p>
        </p:txBody>
      </p:sp>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10741"/>
          <a:stretch/>
        </p:blipFill>
        <p:spPr>
          <a:xfrm>
            <a:off x="24003000" y="5029200"/>
            <a:ext cx="8686801" cy="6400800"/>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5453" y="5108098"/>
            <a:ext cx="6810747" cy="637512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42167" y="12587271"/>
            <a:ext cx="8053331" cy="3397196"/>
          </a:xfrm>
          <a:prstGeom prst="rect">
            <a:avLst/>
          </a:prstGeom>
        </p:spPr>
      </p:pic>
    </p:spTree>
    <p:extLst>
      <p:ext uri="{BB962C8B-B14F-4D97-AF65-F5344CB8AC3E}">
        <p14:creationId xmlns:p14="http://schemas.microsoft.com/office/powerpoint/2010/main" val="2852536314"/>
      </p:ext>
    </p:extLst>
  </p:cSld>
  <p:clrMapOvr>
    <a:masterClrMapping/>
  </p:clrMapOvr>
</p:sld>
</file>

<file path=ppt/theme/theme1.xml><?xml version="1.0" encoding="utf-8"?>
<a:theme xmlns:a="http://schemas.openxmlformats.org/drawingml/2006/main" name="PosterPresentations.com-36x48_Trifold_Template-V3">
  <a:themeElements>
    <a:clrScheme name="Custom 2">
      <a:dk1>
        <a:srgbClr val="000000"/>
      </a:dk1>
      <a:lt1>
        <a:srgbClr val="FFFFFF"/>
      </a:lt1>
      <a:dk2>
        <a:srgbClr val="323232"/>
      </a:dk2>
      <a:lt2>
        <a:srgbClr val="FFFFFF"/>
      </a:lt2>
      <a:accent1>
        <a:srgbClr val="0000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4815</TotalTime>
  <Words>409</Words>
  <Application>Microsoft Office PowerPoint</Application>
  <PresentationFormat>Custom</PresentationFormat>
  <Paragraphs>54</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Times New Roman</vt:lpstr>
      <vt:lpstr>Trebuchet MS</vt:lpstr>
      <vt:lpstr>PosterPresentations.com-36x48_Trifold_Template-V3</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Kozuma, Kairi H</cp:lastModifiedBy>
  <cp:revision>112</cp:revision>
  <dcterms:created xsi:type="dcterms:W3CDTF">2012-02-03T23:30:52Z</dcterms:created>
  <dcterms:modified xsi:type="dcterms:W3CDTF">2017-04-24T14:34:45Z</dcterms:modified>
</cp:coreProperties>
</file>